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291" r:id="rId2"/>
    <p:sldId id="292" r:id="rId3"/>
    <p:sldId id="278" r:id="rId4"/>
    <p:sldId id="293" r:id="rId5"/>
    <p:sldId id="300" r:id="rId6"/>
    <p:sldId id="279" r:id="rId7"/>
    <p:sldId id="294" r:id="rId8"/>
    <p:sldId id="296" r:id="rId9"/>
    <p:sldId id="302" r:id="rId10"/>
    <p:sldId id="301" r:id="rId11"/>
    <p:sldId id="303" r:id="rId12"/>
    <p:sldId id="304" r:id="rId13"/>
    <p:sldId id="297" r:id="rId14"/>
    <p:sldId id="298" r:id="rId15"/>
    <p:sldId id="257" r:id="rId16"/>
    <p:sldId id="263" r:id="rId17"/>
    <p:sldId id="287" r:id="rId18"/>
    <p:sldId id="299" r:id="rId19"/>
    <p:sldId id="289" r:id="rId20"/>
    <p:sldId id="268" r:id="rId21"/>
    <p:sldId id="269" r:id="rId22"/>
    <p:sldId id="270" r:id="rId23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57087"/>
    <a:srgbClr val="FFD6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03" d="100"/>
          <a:sy n="103" d="100"/>
        </p:scale>
        <p:origin x="-1328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notesMaster" Target="notesMasters/notesMaster1.xml"/><Relationship Id="rId25" Type="http://schemas.openxmlformats.org/officeDocument/2006/relationships/handoutMaster" Target="handoutMasters/handoutMaster1.xml"/><Relationship Id="rId26" Type="http://schemas.openxmlformats.org/officeDocument/2006/relationships/printerSettings" Target="printerSettings/printerSettings1.bin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44DA69-5CBE-E740-9F94-0680E19914BC}" type="datetimeFigureOut">
              <a:rPr lang="fr-FR" smtClean="0"/>
              <a:t>05/12/17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3E0CF0-3110-BB40-B689-75E23283BD7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8159169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FB488A-669C-5342-ABEC-F453C97318E4}" type="datetimeFigureOut">
              <a:rPr lang="fr-FR" smtClean="0"/>
              <a:pPr/>
              <a:t>05/12/17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E8FED3-B7AD-5D4D-9CA9-CCE7E9E820FB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2756536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emf"/><Relationship Id="rId5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g"/><Relationship Id="rId3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Relationship Id="rId3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g"/><Relationship Id="rId3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g"/><Relationship Id="rId3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g"/><Relationship Id="rId3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1989321" y="3578860"/>
            <a:ext cx="4955544" cy="1292498"/>
          </a:xfrm>
        </p:spPr>
        <p:txBody>
          <a:bodyPr anchor="t">
            <a:normAutofit/>
          </a:bodyPr>
          <a:lstStyle>
            <a:lvl1pPr algn="ctr">
              <a:defRPr sz="2800" b="0" i="0">
                <a:latin typeface="CorporateSBQ-Medium"/>
                <a:cs typeface="CorporateSBQ-Medium"/>
              </a:defRPr>
            </a:lvl1pPr>
          </a:lstStyle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989320" y="4985387"/>
            <a:ext cx="4955545" cy="885371"/>
          </a:xfrm>
        </p:spPr>
        <p:txBody>
          <a:bodyPr>
            <a:normAutofit/>
          </a:bodyPr>
          <a:lstStyle>
            <a:lvl1pPr marL="0" indent="0" algn="ctr">
              <a:buNone/>
              <a:defRPr sz="2400" b="0" i="0">
                <a:solidFill>
                  <a:schemeClr val="tx1">
                    <a:tint val="75000"/>
                  </a:schemeClr>
                </a:solidFill>
                <a:latin typeface="CorporateSBQ-Medium"/>
                <a:cs typeface="CorporateSBQ-Medium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 smtClean="0"/>
              <a:t>Cliquez pour modifier le style des sous-titres du masque</a:t>
            </a:r>
            <a:endParaRPr lang="fr-FR" dirty="0"/>
          </a:p>
        </p:txBody>
      </p:sp>
      <p:pic>
        <p:nvPicPr>
          <p:cNvPr id="9" name="Image 8" descr="elements_graphique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33"/>
          <a:stretch/>
        </p:blipFill>
        <p:spPr>
          <a:xfrm>
            <a:off x="-1" y="0"/>
            <a:ext cx="7009305" cy="3578859"/>
          </a:xfrm>
          <a:prstGeom prst="rect">
            <a:avLst/>
          </a:prstGeom>
        </p:spPr>
      </p:pic>
      <p:pic>
        <p:nvPicPr>
          <p:cNvPr id="10" name="Image 9" descr="logo_rond seul_transparent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0088" y="558928"/>
            <a:ext cx="412771" cy="412771"/>
          </a:xfrm>
          <a:prstGeom prst="rect">
            <a:avLst/>
          </a:prstGeom>
        </p:spPr>
      </p:pic>
      <p:pic>
        <p:nvPicPr>
          <p:cNvPr id="11" name="Image 10" descr="Logo_vertical_Quadri.eps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2859" y="221220"/>
            <a:ext cx="2658495" cy="1412800"/>
          </a:xfrm>
          <a:prstGeom prst="rect">
            <a:avLst/>
          </a:prstGeom>
        </p:spPr>
      </p:pic>
      <p:pic>
        <p:nvPicPr>
          <p:cNvPr id="12" name="Image 11" descr="Sans titre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4866" y="6010528"/>
            <a:ext cx="1817255" cy="588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2993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32C1A-C377-154D-9B03-57A6D0969928}" type="datetime1">
              <a:rPr lang="fr-FR" smtClean="0"/>
              <a:t>05/12/17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Centre d'information et de documentation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D8F14-73C9-1D43-82EC-36ED18BB6E3E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01804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10E86-2F86-1542-819B-FBFBF1F7AE1D}" type="datetime1">
              <a:rPr lang="fr-FR" smtClean="0"/>
              <a:t>05/12/17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Centre d'information et de documentation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D8F14-73C9-1D43-82EC-36ED18BB6E3E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45888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527454"/>
            <a:ext cx="8229600" cy="4598710"/>
          </a:xfrm>
        </p:spPr>
        <p:txBody>
          <a:bodyPr>
            <a:normAutofit/>
          </a:bodyPr>
          <a:lstStyle>
            <a:lvl1pPr marL="342900" indent="-342900">
              <a:buClrTx/>
              <a:buFont typeface="Arial"/>
              <a:buChar char="•"/>
              <a:defRPr sz="2400" b="0" i="0">
                <a:latin typeface="CorporateSBQ-Regular"/>
                <a:cs typeface="CorporateSBQ-Regular"/>
              </a:defRPr>
            </a:lvl1pPr>
            <a:lvl2pPr marL="742950" indent="-285750">
              <a:buClrTx/>
              <a:buSzPct val="100000"/>
              <a:buFont typeface="Arial"/>
              <a:buChar char="•"/>
              <a:defRPr sz="1800" b="0" i="0">
                <a:latin typeface="CorporateSBQ-Regular"/>
                <a:cs typeface="CorporateSBQ-Regular"/>
              </a:defRPr>
            </a:lvl2pPr>
            <a:lvl3pPr>
              <a:defRPr sz="1800" b="0" i="0">
                <a:latin typeface="CorporateSBQ-Regular"/>
                <a:cs typeface="CorporateSBQ-Regular"/>
              </a:defRPr>
            </a:lvl3pPr>
            <a:lvl4pPr>
              <a:defRPr sz="1600" b="0" i="0">
                <a:latin typeface="CorporateSBQ-Regular"/>
                <a:cs typeface="CorporateSBQ-Regular"/>
              </a:defRPr>
            </a:lvl4pPr>
            <a:lvl5pPr>
              <a:defRPr sz="1600" b="0" i="0">
                <a:latin typeface="CorporateSBQ-Regular"/>
                <a:cs typeface="CorporateSBQ-Regular"/>
              </a:defRPr>
            </a:lvl5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100" b="0" i="0">
                <a:latin typeface="CorporateSBQ-Light"/>
                <a:cs typeface="CorporateSBQ-Light"/>
              </a:defRPr>
            </a:lvl1pPr>
          </a:lstStyle>
          <a:p>
            <a:fld id="{8B750A90-AE90-3E4E-B5A2-12531CF51D05}" type="datetime1">
              <a:rPr lang="fr-FR" smtClean="0"/>
              <a:t>05/12/17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100" b="0" i="0">
                <a:latin typeface="CorporateSBQ-Light"/>
                <a:cs typeface="CorporateSBQ-Light"/>
              </a:defRPr>
            </a:lvl1pPr>
          </a:lstStyle>
          <a:p>
            <a:r>
              <a:rPr lang="fr-FR" smtClean="0"/>
              <a:t>Centre d'information et de documentation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00" b="0" i="0">
                <a:latin typeface="CorporateSBQ-Light"/>
                <a:cs typeface="CorporateSBQ-Light"/>
              </a:defRPr>
            </a:lvl1pPr>
          </a:lstStyle>
          <a:p>
            <a:fld id="{084D8F14-73C9-1D43-82EC-36ED18BB6E3E}" type="slidenum">
              <a:rPr lang="fr-FR" smtClean="0"/>
              <a:pPr/>
              <a:t>‹#›</a:t>
            </a:fld>
            <a:endParaRPr lang="fr-FR"/>
          </a:p>
        </p:txBody>
      </p:sp>
      <p:pic>
        <p:nvPicPr>
          <p:cNvPr id="10" name="Image 9" descr="elements_graphique_bandeau_entete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877"/>
          <a:stretch/>
        </p:blipFill>
        <p:spPr>
          <a:xfrm flipH="1">
            <a:off x="0" y="0"/>
            <a:ext cx="3502845" cy="961571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158059" y="195514"/>
            <a:ext cx="6793891" cy="801581"/>
          </a:xfrm>
        </p:spPr>
        <p:txBody>
          <a:bodyPr anchor="t">
            <a:normAutofit/>
          </a:bodyPr>
          <a:lstStyle>
            <a:lvl1pPr algn="l">
              <a:defRPr sz="2400" b="0" i="0">
                <a:latin typeface="CorporateSBQ-Medium"/>
                <a:cs typeface="CorporateSBQ-Medium"/>
              </a:defRPr>
            </a:lvl1pPr>
          </a:lstStyle>
          <a:p>
            <a:r>
              <a:rPr lang="fr-FR" dirty="0" smtClean="0"/>
              <a:t>Cliquez et modifiez le titre</a:t>
            </a:r>
            <a:endParaRPr lang="fr-FR" dirty="0"/>
          </a:p>
        </p:txBody>
      </p:sp>
      <p:pic>
        <p:nvPicPr>
          <p:cNvPr id="13" name="Image 12" descr="logo_rond seul_transparent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635" y="337462"/>
            <a:ext cx="237794" cy="237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5201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elements_graphique.jpg"/>
          <p:cNvPicPr>
            <a:picLocks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47" t="-191"/>
          <a:stretch/>
        </p:blipFill>
        <p:spPr>
          <a:xfrm flipH="1">
            <a:off x="6999192" y="2339068"/>
            <a:ext cx="2144808" cy="4527426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54396" y="3836641"/>
            <a:ext cx="6693458" cy="1362075"/>
          </a:xfrm>
        </p:spPr>
        <p:txBody>
          <a:bodyPr anchor="t">
            <a:normAutofit/>
          </a:bodyPr>
          <a:lstStyle>
            <a:lvl1pPr algn="r">
              <a:defRPr sz="2800" b="1" cap="all"/>
            </a:lvl1pPr>
          </a:lstStyle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Centre d'information et de documentation</a:t>
            </a:r>
            <a:endParaRPr lang="fr-FR"/>
          </a:p>
        </p:txBody>
      </p:sp>
      <p:pic>
        <p:nvPicPr>
          <p:cNvPr id="10" name="Image 9" descr="logo_rond seul_transparent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5657" y="3809380"/>
            <a:ext cx="513091" cy="513091"/>
          </a:xfrm>
          <a:prstGeom prst="rect">
            <a:avLst/>
          </a:prstGeom>
        </p:spPr>
      </p:pic>
      <p:sp>
        <p:nvSpPr>
          <p:cNvPr id="11" name="Espace réservé du texte 2"/>
          <p:cNvSpPr>
            <a:spLocks noGrp="1"/>
          </p:cNvSpPr>
          <p:nvPr>
            <p:ph type="body" idx="1"/>
          </p:nvPr>
        </p:nvSpPr>
        <p:spPr>
          <a:xfrm>
            <a:off x="654396" y="2336454"/>
            <a:ext cx="6693458" cy="150018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0004914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483051"/>
            <a:ext cx="3423755" cy="4643112"/>
          </a:xfrm>
        </p:spPr>
        <p:txBody>
          <a:bodyPr>
            <a:normAutofit/>
          </a:bodyPr>
          <a:lstStyle>
            <a:lvl1pPr marL="342900" indent="-342900">
              <a:buFont typeface="Arial"/>
              <a:buChar char="•"/>
              <a:defRPr sz="2400" b="0" i="0">
                <a:latin typeface="CorporateSBQ-Regular"/>
                <a:cs typeface="CorporateSBQ-Regular"/>
              </a:defRPr>
            </a:lvl1pPr>
            <a:lvl2pPr marL="742950" indent="-285750">
              <a:buSzPct val="100000"/>
              <a:buFont typeface="Arial"/>
              <a:buChar char="•"/>
              <a:defRPr sz="1800" b="0" i="0">
                <a:latin typeface="CorporateSBQ-Regular"/>
                <a:cs typeface="CorporateSBQ-Regular"/>
              </a:defRPr>
            </a:lvl2pPr>
            <a:lvl3pPr>
              <a:defRPr sz="1800" b="0" i="0">
                <a:latin typeface="CorporateSBQ-Regular"/>
                <a:cs typeface="CorporateSBQ-Regular"/>
              </a:defRPr>
            </a:lvl3pPr>
            <a:lvl4pPr>
              <a:defRPr sz="1600" b="0" i="0">
                <a:latin typeface="CorporateSBQ-Regular"/>
                <a:cs typeface="CorporateSBQ-Regular"/>
              </a:defRPr>
            </a:lvl4pPr>
            <a:lvl5pPr>
              <a:defRPr sz="1600" b="0" i="0">
                <a:latin typeface="CorporateSBQ-Regular"/>
                <a:cs typeface="CorporateSBQ-Regular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094096" y="1483051"/>
            <a:ext cx="4592704" cy="4643112"/>
          </a:xfrm>
        </p:spPr>
        <p:txBody>
          <a:bodyPr>
            <a:normAutofit/>
          </a:bodyPr>
          <a:lstStyle>
            <a:lvl1pPr marL="342900" indent="-342900">
              <a:buSzPct val="100000"/>
              <a:buFont typeface="Arial"/>
              <a:buChar char="•"/>
              <a:defRPr sz="2400"/>
            </a:lvl1pPr>
            <a:lvl2pPr marL="742950" indent="-285750">
              <a:buSzPct val="100000"/>
              <a:buFont typeface="Arial"/>
              <a:buChar char="•"/>
              <a:defRPr sz="18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CF1F7-D5EB-0446-9363-EBF3A1728B7C}" type="datetime1">
              <a:rPr lang="fr-FR" smtClean="0"/>
              <a:t>05/12/17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Centre d'information et de documentation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D8F14-73C9-1D43-82EC-36ED18BB6E3E}" type="slidenum">
              <a:rPr lang="fr-FR" smtClean="0"/>
              <a:pPr/>
              <a:t>‹#›</a:t>
            </a:fld>
            <a:endParaRPr lang="fr-FR"/>
          </a:p>
        </p:txBody>
      </p:sp>
      <p:pic>
        <p:nvPicPr>
          <p:cNvPr id="11" name="Image 10" descr="elements_graphique_bandeau_entete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877"/>
          <a:stretch/>
        </p:blipFill>
        <p:spPr>
          <a:xfrm flipH="1">
            <a:off x="0" y="0"/>
            <a:ext cx="3502845" cy="961571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149180" y="194716"/>
            <a:ext cx="6599787" cy="811260"/>
          </a:xfrm>
        </p:spPr>
        <p:txBody>
          <a:bodyPr anchor="t">
            <a:normAutofit/>
          </a:bodyPr>
          <a:lstStyle>
            <a:lvl1pPr algn="l">
              <a:defRPr sz="2400" b="0" i="0">
                <a:latin typeface="CorporateSBQ-Medium"/>
                <a:cs typeface="CorporateSBQ-Medium"/>
              </a:defRPr>
            </a:lvl1pPr>
          </a:lstStyle>
          <a:p>
            <a:r>
              <a:rPr lang="fr-FR" dirty="0" smtClean="0"/>
              <a:t>Cliquez et modifiez le titre</a:t>
            </a:r>
            <a:endParaRPr lang="fr-FR" dirty="0"/>
          </a:p>
        </p:txBody>
      </p:sp>
      <p:pic>
        <p:nvPicPr>
          <p:cNvPr id="13" name="Image 12" descr="logo_rond seul_transparent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635" y="337462"/>
            <a:ext cx="237794" cy="237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5716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483049"/>
            <a:ext cx="4040188" cy="932458"/>
          </a:xfrm>
        </p:spPr>
        <p:txBody>
          <a:bodyPr anchor="t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415507"/>
            <a:ext cx="4040188" cy="371065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483050"/>
            <a:ext cx="4041775" cy="932457"/>
          </a:xfrm>
        </p:spPr>
        <p:txBody>
          <a:bodyPr anchor="t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415507"/>
            <a:ext cx="4041775" cy="371065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F6E1F-30DE-E740-B687-AFC4FEFAC076}" type="datetime1">
              <a:rPr lang="fr-FR" smtClean="0"/>
              <a:t>05/12/17</a:t>
            </a:fld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Centre d'information et de documentation</a:t>
            </a: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D8F14-73C9-1D43-82EC-36ED18BB6E3E}" type="slidenum">
              <a:rPr lang="fr-FR" smtClean="0"/>
              <a:pPr/>
              <a:t>‹#›</a:t>
            </a:fld>
            <a:endParaRPr lang="fr-FR"/>
          </a:p>
        </p:txBody>
      </p:sp>
      <p:pic>
        <p:nvPicPr>
          <p:cNvPr id="12" name="Image 11" descr="elements_graphique_bandeau_entete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877"/>
          <a:stretch/>
        </p:blipFill>
        <p:spPr>
          <a:xfrm flipH="1">
            <a:off x="0" y="0"/>
            <a:ext cx="3502845" cy="961571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158061" y="203591"/>
            <a:ext cx="6599788" cy="784624"/>
          </a:xfrm>
        </p:spPr>
        <p:txBody>
          <a:bodyPr anchor="t"/>
          <a:lstStyle>
            <a:lvl1pPr>
              <a:defRPr/>
            </a:lvl1pPr>
          </a:lstStyle>
          <a:p>
            <a:r>
              <a:rPr lang="fr-FR" dirty="0" smtClean="0"/>
              <a:t>Cliquez et modifiez le titre</a:t>
            </a:r>
            <a:endParaRPr lang="fr-FR" dirty="0"/>
          </a:p>
        </p:txBody>
      </p:sp>
      <p:pic>
        <p:nvPicPr>
          <p:cNvPr id="15" name="Image 14" descr="logo_rond seul_transparent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635" y="337462"/>
            <a:ext cx="237794" cy="237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8205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elements_graphique_bandeau_entete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877"/>
          <a:stretch/>
        </p:blipFill>
        <p:spPr>
          <a:xfrm flipH="1">
            <a:off x="0" y="0"/>
            <a:ext cx="3502845" cy="961571"/>
          </a:xfrm>
          <a:prstGeom prst="rect">
            <a:avLst/>
          </a:prstGeom>
        </p:spPr>
      </p:pic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FBD29-DDBA-F148-8BDB-A9FDEA551577}" type="datetime1">
              <a:rPr lang="fr-FR" smtClean="0"/>
              <a:t>05/12/17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Centre d'information et de documentation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D8F14-73C9-1D43-82EC-36ED18BB6E3E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158060" y="195373"/>
            <a:ext cx="6573145" cy="792841"/>
          </a:xfrm>
        </p:spPr>
        <p:txBody>
          <a:bodyPr anchor="t"/>
          <a:lstStyle>
            <a:lvl1pPr algn="l">
              <a:defRPr/>
            </a:lvl1pPr>
          </a:lstStyle>
          <a:p>
            <a:r>
              <a:rPr lang="fr-FR" dirty="0" smtClean="0"/>
              <a:t>Cliquez et modifiez le titre</a:t>
            </a:r>
            <a:endParaRPr lang="fr-FR" dirty="0"/>
          </a:p>
        </p:txBody>
      </p:sp>
      <p:pic>
        <p:nvPicPr>
          <p:cNvPr id="12" name="Image 11" descr="logo_rond seul_transparent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635" y="337462"/>
            <a:ext cx="237794" cy="237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526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7B0A5-1583-2D42-992B-76DEE1898CB8}" type="datetime1">
              <a:rPr lang="fr-FR" smtClean="0"/>
              <a:t>05/12/17</a:t>
            </a:fld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Centre d'information et de documentation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D8F14-73C9-1D43-82EC-36ED18BB6E3E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986869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5077A-B735-F94E-AE8E-ADC2AB228667}" type="datetime1">
              <a:rPr lang="fr-FR" smtClean="0"/>
              <a:t>05/12/17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Centre d'information et de documentation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D8F14-73C9-1D43-82EC-36ED18BB6E3E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562820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AF7E6-65FB-9042-B941-300AAEE54D3D}" type="datetime1">
              <a:rPr lang="fr-FR" smtClean="0"/>
              <a:t>05/12/17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Centre d'information et de documentation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D8F14-73C9-1D43-82EC-36ED18BB6E3E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950236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27454"/>
            <a:ext cx="8229600" cy="45809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0" i="0">
                <a:solidFill>
                  <a:schemeClr val="tx1">
                    <a:tint val="75000"/>
                  </a:schemeClr>
                </a:solidFill>
                <a:latin typeface="CorporateSBQ-Light"/>
                <a:cs typeface="CorporateSBQ-Light"/>
              </a:defRPr>
            </a:lvl1pPr>
          </a:lstStyle>
          <a:p>
            <a:fld id="{77E2B6DE-66C8-7449-ADCD-A2F7A3919F80}" type="datetime1">
              <a:rPr lang="fr-FR" smtClean="0"/>
              <a:t>05/12/17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0" i="0">
                <a:solidFill>
                  <a:schemeClr val="tx1">
                    <a:tint val="75000"/>
                  </a:schemeClr>
                </a:solidFill>
                <a:latin typeface="CorporateSBQ-Light"/>
                <a:cs typeface="CorporateSBQ-Light"/>
              </a:defRPr>
            </a:lvl1pPr>
          </a:lstStyle>
          <a:p>
            <a:r>
              <a:rPr lang="fr-FR" smtClean="0"/>
              <a:t>Centre d'information et de documentation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0" i="0">
                <a:solidFill>
                  <a:schemeClr val="tx1">
                    <a:tint val="75000"/>
                  </a:schemeClr>
                </a:solidFill>
                <a:latin typeface="CorporateSBQ-Light"/>
                <a:cs typeface="CorporateSBQ-Light"/>
              </a:defRPr>
            </a:lvl1pPr>
          </a:lstStyle>
          <a:p>
            <a:fld id="{084D8F14-73C9-1D43-82EC-36ED18BB6E3E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159990"/>
            <a:ext cx="8229599" cy="80158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fr-FR" dirty="0" smtClean="0"/>
              <a:t>Cliquez et modifiez le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48246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457200" rtl="0" eaLnBrk="1" latinLnBrk="0" hangingPunct="1">
        <a:spcBef>
          <a:spcPct val="0"/>
        </a:spcBef>
        <a:buNone/>
        <a:defRPr sz="2400" b="0" i="0" kern="1200">
          <a:solidFill>
            <a:schemeClr val="tx1"/>
          </a:solidFill>
          <a:latin typeface="CorporateSBQ-Medium"/>
          <a:ea typeface="+mj-ea"/>
          <a:cs typeface="CorporateSBQ-Medium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SzPct val="100000"/>
        <a:buFont typeface="Arial"/>
        <a:buChar char="•"/>
        <a:defRPr sz="2400" b="0" i="0" kern="1200">
          <a:solidFill>
            <a:schemeClr val="tx1"/>
          </a:solidFill>
          <a:latin typeface="CorporateSBQ-Regular"/>
          <a:ea typeface="+mn-ea"/>
          <a:cs typeface="CorporateSBQ-Regular"/>
        </a:defRPr>
      </a:lvl1pPr>
      <a:lvl2pPr marL="742950" indent="-285750" algn="l" defTabSz="457200" rtl="0" eaLnBrk="1" latinLnBrk="0" hangingPunct="1">
        <a:spcBef>
          <a:spcPct val="20000"/>
        </a:spcBef>
        <a:buSzPct val="100000"/>
        <a:buFont typeface="Arial"/>
        <a:buChar char="•"/>
        <a:defRPr sz="1800" b="0" i="0" kern="1200">
          <a:solidFill>
            <a:schemeClr val="tx1"/>
          </a:solidFill>
          <a:latin typeface="CorporateSBQ-Regular"/>
          <a:ea typeface="+mn-ea"/>
          <a:cs typeface="CorporateSBQ-Regular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800" b="0" i="0" kern="1200">
          <a:solidFill>
            <a:schemeClr val="tx1"/>
          </a:solidFill>
          <a:latin typeface="CorporateSBQ-Regular"/>
          <a:ea typeface="+mn-ea"/>
          <a:cs typeface="CorporateSBQ-Regular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600" b="0" i="0" kern="1200">
          <a:solidFill>
            <a:schemeClr val="tx1"/>
          </a:solidFill>
          <a:latin typeface="CorporateSBQ-Regular"/>
          <a:ea typeface="+mn-ea"/>
          <a:cs typeface="CorporateSBQ-Regular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600" b="0" i="0" kern="1200">
          <a:solidFill>
            <a:schemeClr val="tx1"/>
          </a:solidFill>
          <a:latin typeface="CorporateSBQ-Regular"/>
          <a:ea typeface="+mn-ea"/>
          <a:cs typeface="CorporateSBQ-Regular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oleObject" Target="../embeddings/oleObject1.bin"/><Relationship Id="rId7" Type="http://schemas.openxmlformats.org/officeDocument/2006/relationships/image" Target="../media/image21.emf"/><Relationship Id="rId8" Type="http://schemas.openxmlformats.org/officeDocument/2006/relationships/image" Target="../media/image25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6" Type="http://schemas.openxmlformats.org/officeDocument/2006/relationships/oleObject" Target="../embeddings/oleObject2.bin"/><Relationship Id="rId7" Type="http://schemas.openxmlformats.org/officeDocument/2006/relationships/image" Target="../media/image26.emf"/><Relationship Id="rId8" Type="http://schemas.openxmlformats.org/officeDocument/2006/relationships/image" Target="../media/image14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jpeg"/><Relationship Id="rId3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989321" y="3667708"/>
            <a:ext cx="4955544" cy="1203649"/>
          </a:xfrm>
        </p:spPr>
        <p:txBody>
          <a:bodyPr/>
          <a:lstStyle/>
          <a:p>
            <a:r>
              <a:rPr lang="fr-FR" dirty="0" smtClean="0">
                <a:solidFill>
                  <a:srgbClr val="000000"/>
                </a:solidFill>
              </a:rPr>
              <a:t>CENTRE D’INFORMATION</a:t>
            </a:r>
            <a:br>
              <a:rPr lang="fr-FR" dirty="0" smtClean="0">
                <a:solidFill>
                  <a:srgbClr val="000000"/>
                </a:solidFill>
              </a:rPr>
            </a:br>
            <a:r>
              <a:rPr lang="fr-FR" dirty="0" smtClean="0">
                <a:solidFill>
                  <a:srgbClr val="000000"/>
                </a:solidFill>
              </a:rPr>
              <a:t>ET DE DOCUMENTATION</a:t>
            </a:r>
            <a:endParaRPr lang="fr-FR" dirty="0">
              <a:solidFill>
                <a:srgbClr val="000000"/>
              </a:solidFill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 smtClean="0"/>
              <a:t>2017-2018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539116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half" idx="2"/>
          </p:nvPr>
        </p:nvSpPr>
        <p:spPr>
          <a:xfrm>
            <a:off x="3355249" y="1127797"/>
            <a:ext cx="5497299" cy="5345187"/>
          </a:xfrm>
        </p:spPr>
        <p:txBody>
          <a:bodyPr>
            <a:normAutofit/>
          </a:bodyPr>
          <a:lstStyle/>
          <a:p>
            <a:pPr>
              <a:spcBef>
                <a:spcPct val="50000"/>
              </a:spcBef>
            </a:pPr>
            <a:r>
              <a:rPr lang="fr-FR" dirty="0">
                <a:solidFill>
                  <a:srgbClr val="FF0000"/>
                </a:solidFill>
              </a:rPr>
              <a:t>Recensement des </a:t>
            </a:r>
            <a:r>
              <a:rPr lang="fr-FR" dirty="0" smtClean="0">
                <a:solidFill>
                  <a:srgbClr val="FF0000"/>
                </a:solidFill>
              </a:rPr>
              <a:t>manifestations culturelles</a:t>
            </a:r>
            <a:r>
              <a:rPr lang="fr-FR" dirty="0"/>
              <a:t>		</a:t>
            </a:r>
            <a:r>
              <a:rPr lang="fr-FR" dirty="0" smtClean="0"/>
              <a:t/>
            </a:r>
            <a:br>
              <a:rPr lang="fr-FR" dirty="0" smtClean="0"/>
            </a:br>
            <a:endParaRPr lang="fr-FR" dirty="0" smtClean="0"/>
          </a:p>
          <a:p>
            <a:pPr lvl="1">
              <a:spcBef>
                <a:spcPct val="50000"/>
              </a:spcBef>
            </a:pPr>
            <a:r>
              <a:rPr lang="fr-FR" u="sng" dirty="0" smtClean="0">
                <a:solidFill>
                  <a:srgbClr val="000000"/>
                </a:solidFill>
              </a:rPr>
              <a:t>Outil de gestion </a:t>
            </a:r>
            <a:r>
              <a:rPr lang="fr-FR" dirty="0" smtClean="0">
                <a:solidFill>
                  <a:srgbClr val="000000"/>
                </a:solidFill>
              </a:rPr>
              <a:t>: RIC (Réseau information culture)</a:t>
            </a:r>
            <a:br>
              <a:rPr lang="fr-FR" dirty="0" smtClean="0">
                <a:solidFill>
                  <a:srgbClr val="000000"/>
                </a:solidFill>
              </a:rPr>
            </a:br>
            <a:r>
              <a:rPr lang="fr-FR" dirty="0" smtClean="0">
                <a:solidFill>
                  <a:srgbClr val="000000"/>
                </a:solidFill>
              </a:rPr>
              <a:t/>
            </a:r>
            <a:br>
              <a:rPr lang="fr-FR" dirty="0" smtClean="0">
                <a:solidFill>
                  <a:srgbClr val="000000"/>
                </a:solidFill>
              </a:rPr>
            </a:br>
            <a:endParaRPr lang="fr-FR" dirty="0" smtClean="0">
              <a:solidFill>
                <a:srgbClr val="000000"/>
              </a:solidFill>
            </a:endParaRPr>
          </a:p>
          <a:p>
            <a:pPr lvl="1">
              <a:spcBef>
                <a:spcPct val="50000"/>
              </a:spcBef>
            </a:pPr>
            <a:r>
              <a:rPr lang="fr-FR" u="sng" dirty="0" smtClean="0">
                <a:solidFill>
                  <a:srgbClr val="000000"/>
                </a:solidFill>
              </a:rPr>
              <a:t>Exploitations</a:t>
            </a:r>
            <a:r>
              <a:rPr lang="fr-FR" dirty="0" smtClean="0">
                <a:solidFill>
                  <a:srgbClr val="000000"/>
                </a:solidFill>
              </a:rPr>
              <a:t>:</a:t>
            </a:r>
          </a:p>
          <a:p>
            <a:pPr marL="457200" lvl="1" indent="0">
              <a:spcBef>
                <a:spcPct val="50000"/>
              </a:spcBef>
              <a:buNone/>
            </a:pPr>
            <a:r>
              <a:rPr lang="fr-FR" dirty="0" smtClean="0">
                <a:solidFill>
                  <a:srgbClr val="000000"/>
                </a:solidFill>
              </a:rPr>
              <a:t>	- </a:t>
            </a:r>
            <a:r>
              <a:rPr lang="fr-FR" dirty="0" err="1" smtClean="0">
                <a:solidFill>
                  <a:srgbClr val="000000"/>
                </a:solidFill>
              </a:rPr>
              <a:t>Culturo</a:t>
            </a:r>
            <a:endParaRPr lang="fr-FR" dirty="0" smtClean="0">
              <a:solidFill>
                <a:srgbClr val="000000"/>
              </a:solidFill>
            </a:endParaRPr>
          </a:p>
          <a:p>
            <a:pPr marL="457200" lvl="1" indent="0">
              <a:spcBef>
                <a:spcPct val="50000"/>
              </a:spcBef>
              <a:buNone/>
            </a:pPr>
            <a:r>
              <a:rPr lang="fr-FR" dirty="0">
                <a:solidFill>
                  <a:srgbClr val="000000"/>
                </a:solidFill>
              </a:rPr>
              <a:t>	</a:t>
            </a:r>
            <a:r>
              <a:rPr lang="fr-FR" dirty="0" smtClean="0">
                <a:solidFill>
                  <a:srgbClr val="000000"/>
                </a:solidFill>
              </a:rPr>
              <a:t>- Documents </a:t>
            </a:r>
            <a:r>
              <a:rPr lang="fr-FR" dirty="0" err="1" smtClean="0">
                <a:solidFill>
                  <a:srgbClr val="000000"/>
                </a:solidFill>
              </a:rPr>
              <a:t>Print</a:t>
            </a:r>
            <a:r>
              <a:rPr lang="fr-FR" dirty="0" smtClean="0">
                <a:solidFill>
                  <a:srgbClr val="000000"/>
                </a:solidFill>
              </a:rPr>
              <a:t> (Terre de Festivals)</a:t>
            </a:r>
          </a:p>
          <a:p>
            <a:pPr marL="457200" lvl="1" indent="0">
              <a:spcBef>
                <a:spcPct val="50000"/>
              </a:spcBef>
              <a:buNone/>
            </a:pPr>
            <a:r>
              <a:rPr lang="fr-FR" dirty="0">
                <a:solidFill>
                  <a:srgbClr val="000000"/>
                </a:solidFill>
              </a:rPr>
              <a:t>	</a:t>
            </a:r>
            <a:r>
              <a:rPr lang="fr-FR" dirty="0" smtClean="0">
                <a:solidFill>
                  <a:srgbClr val="000000"/>
                </a:solidFill>
              </a:rPr>
              <a:t>- Dénombrements</a:t>
            </a:r>
          </a:p>
          <a:p>
            <a:pPr marL="457200" lvl="1" indent="0">
              <a:spcBef>
                <a:spcPct val="50000"/>
              </a:spcBef>
              <a:buNone/>
            </a:pPr>
            <a:r>
              <a:rPr lang="fr-FR" dirty="0">
                <a:solidFill>
                  <a:srgbClr val="000000"/>
                </a:solidFill>
              </a:rPr>
              <a:t>	</a:t>
            </a:r>
            <a:r>
              <a:rPr lang="fr-FR" dirty="0" smtClean="0">
                <a:solidFill>
                  <a:srgbClr val="000000"/>
                </a:solidFill>
              </a:rPr>
              <a:t>- </a:t>
            </a:r>
            <a:r>
              <a:rPr lang="fr-FR" dirty="0" err="1" smtClean="0">
                <a:solidFill>
                  <a:srgbClr val="000000"/>
                </a:solidFill>
              </a:rPr>
              <a:t>E.Pass</a:t>
            </a:r>
            <a:r>
              <a:rPr lang="fr-FR" dirty="0" smtClean="0">
                <a:solidFill>
                  <a:srgbClr val="000000"/>
                </a:solidFill>
              </a:rPr>
              <a:t> Jeunes (</a:t>
            </a:r>
            <a:r>
              <a:rPr lang="fr-FR" dirty="0">
                <a:solidFill>
                  <a:srgbClr val="000000"/>
                </a:solidFill>
              </a:rPr>
              <a:t>R</a:t>
            </a:r>
            <a:r>
              <a:rPr lang="fr-FR" dirty="0" smtClean="0">
                <a:solidFill>
                  <a:srgbClr val="000000"/>
                </a:solidFill>
              </a:rPr>
              <a:t>égion Paca)</a:t>
            </a:r>
          </a:p>
          <a:p>
            <a:pPr marL="457200" lvl="1" indent="0">
              <a:spcBef>
                <a:spcPct val="50000"/>
              </a:spcBef>
              <a:buNone/>
            </a:pPr>
            <a:r>
              <a:rPr lang="fr-FR" dirty="0">
                <a:solidFill>
                  <a:srgbClr val="000000"/>
                </a:solidFill>
              </a:rPr>
              <a:t>	</a:t>
            </a:r>
            <a:r>
              <a:rPr lang="fr-FR" dirty="0" smtClean="0">
                <a:solidFill>
                  <a:srgbClr val="000000"/>
                </a:solidFill>
              </a:rPr>
              <a:t>- API : To </a:t>
            </a:r>
            <a:r>
              <a:rPr lang="fr-FR" dirty="0" err="1" smtClean="0">
                <a:solidFill>
                  <a:srgbClr val="000000"/>
                </a:solidFill>
              </a:rPr>
              <a:t>see</a:t>
            </a:r>
            <a:r>
              <a:rPr lang="fr-FR" dirty="0" smtClean="0">
                <a:solidFill>
                  <a:srgbClr val="000000"/>
                </a:solidFill>
              </a:rPr>
              <a:t> or not to </a:t>
            </a:r>
            <a:r>
              <a:rPr lang="fr-FR" dirty="0" err="1" smtClean="0">
                <a:solidFill>
                  <a:srgbClr val="000000"/>
                </a:solidFill>
              </a:rPr>
              <a:t>see</a:t>
            </a:r>
            <a:endParaRPr lang="fr-FR" dirty="0" smtClean="0">
              <a:solidFill>
                <a:srgbClr val="000000"/>
              </a:solidFill>
            </a:endParaRPr>
          </a:p>
          <a:p>
            <a:pPr marL="457200" lvl="1" indent="0">
              <a:spcBef>
                <a:spcPct val="50000"/>
              </a:spcBef>
              <a:buNone/>
            </a:pPr>
            <a:r>
              <a:rPr lang="fr-FR" dirty="0">
                <a:solidFill>
                  <a:srgbClr val="000000"/>
                </a:solidFill>
              </a:rPr>
              <a:t>	</a:t>
            </a:r>
            <a:endParaRPr lang="fr-FR" dirty="0" smtClean="0">
              <a:solidFill>
                <a:srgbClr val="000000"/>
              </a:solidFill>
            </a:endParaRPr>
          </a:p>
          <a:p>
            <a:pPr lvl="1">
              <a:spcBef>
                <a:spcPct val="50000"/>
              </a:spcBef>
            </a:pPr>
            <a:endParaRPr lang="fr-FR" dirty="0">
              <a:solidFill>
                <a:srgbClr val="000000"/>
              </a:solidFill>
            </a:endParaRPr>
          </a:p>
          <a:p>
            <a:pPr lvl="2">
              <a:spcBef>
                <a:spcPct val="50000"/>
              </a:spcBef>
            </a:pPr>
            <a:endParaRPr lang="fr-FR" dirty="0">
              <a:solidFill>
                <a:srgbClr val="000000"/>
              </a:solidFill>
            </a:endParaRPr>
          </a:p>
          <a:p>
            <a:pPr marL="1657350" lvl="3" indent="-285750">
              <a:spcBef>
                <a:spcPct val="50000"/>
              </a:spcBef>
              <a:buFontTx/>
              <a:buChar char="-"/>
            </a:pPr>
            <a:endParaRPr lang="fr-FR" dirty="0">
              <a:solidFill>
                <a:srgbClr val="4A452A"/>
              </a:solidFill>
            </a:endParaRPr>
          </a:p>
          <a:p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CF1F7-D5EB-0446-9363-EBF3A1728B7C}" type="datetime1">
              <a:rPr lang="fr-FR" smtClean="0"/>
              <a:t>05/12/17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Centre d'information et de documentation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D8F14-73C9-1D43-82EC-36ED18BB6E3E}" type="slidenum">
              <a:rPr lang="fr-FR" smtClean="0"/>
              <a:pPr/>
              <a:t>10</a:t>
            </a:fld>
            <a:endParaRPr lang="fr-FR"/>
          </a:p>
        </p:txBody>
      </p:sp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dirty="0" smtClean="0">
                <a:solidFill>
                  <a:srgbClr val="000000"/>
                </a:solidFill>
              </a:rPr>
              <a:t>RESSOURCES : Centre </a:t>
            </a:r>
            <a:r>
              <a:rPr lang="fr-FR" dirty="0">
                <a:solidFill>
                  <a:srgbClr val="000000"/>
                </a:solidFill>
              </a:rPr>
              <a:t>d’information et de documentation</a:t>
            </a:r>
            <a:br>
              <a:rPr lang="fr-FR" dirty="0">
                <a:solidFill>
                  <a:srgbClr val="000000"/>
                </a:solidFill>
              </a:rPr>
            </a:br>
            <a:endParaRPr lang="fr-FR" dirty="0">
              <a:solidFill>
                <a:srgbClr val="000000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021" y="1286953"/>
            <a:ext cx="3203228" cy="1992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4437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half" idx="2"/>
          </p:nvPr>
        </p:nvSpPr>
        <p:spPr>
          <a:xfrm>
            <a:off x="3355249" y="1571641"/>
            <a:ext cx="5497299" cy="4210655"/>
          </a:xfrm>
        </p:spPr>
        <p:txBody>
          <a:bodyPr>
            <a:normAutofit fontScale="92500" lnSpcReduction="10000"/>
          </a:bodyPr>
          <a:lstStyle/>
          <a:p>
            <a:pPr>
              <a:spcBef>
                <a:spcPct val="50000"/>
              </a:spcBef>
            </a:pPr>
            <a:r>
              <a:rPr lang="fr-FR" dirty="0" smtClean="0">
                <a:solidFill>
                  <a:srgbClr val="FF0000"/>
                </a:solidFill>
              </a:rPr>
              <a:t>Veille, recensement et valorisation des ressources documentaires</a:t>
            </a:r>
            <a:r>
              <a:rPr lang="fr-FR" dirty="0" smtClean="0"/>
              <a:t/>
            </a:r>
            <a:br>
              <a:rPr lang="fr-FR" dirty="0" smtClean="0"/>
            </a:br>
            <a:endParaRPr lang="fr-FR" dirty="0" smtClean="0"/>
          </a:p>
          <a:p>
            <a:pPr lvl="1">
              <a:spcBef>
                <a:spcPct val="50000"/>
              </a:spcBef>
            </a:pPr>
            <a:r>
              <a:rPr lang="fr-FR" u="sng" dirty="0" smtClean="0">
                <a:solidFill>
                  <a:srgbClr val="000000"/>
                </a:solidFill>
              </a:rPr>
              <a:t>Outil de gestion </a:t>
            </a:r>
            <a:r>
              <a:rPr lang="fr-FR" dirty="0" smtClean="0">
                <a:solidFill>
                  <a:srgbClr val="000000"/>
                </a:solidFill>
              </a:rPr>
              <a:t>: Extranet</a:t>
            </a:r>
            <a:r>
              <a:rPr lang="fr-FR" dirty="0">
                <a:solidFill>
                  <a:srgbClr val="000000"/>
                </a:solidFill>
              </a:rPr>
              <a:t> </a:t>
            </a:r>
            <a:r>
              <a:rPr lang="fr-FR" dirty="0" smtClean="0">
                <a:solidFill>
                  <a:srgbClr val="000000"/>
                </a:solidFill>
              </a:rPr>
              <a:t>/ GEID</a:t>
            </a:r>
            <a:br>
              <a:rPr lang="fr-FR" dirty="0" smtClean="0">
                <a:solidFill>
                  <a:srgbClr val="000000"/>
                </a:solidFill>
              </a:rPr>
            </a:br>
            <a:r>
              <a:rPr lang="fr-FR" dirty="0" smtClean="0">
                <a:solidFill>
                  <a:srgbClr val="000000"/>
                </a:solidFill>
              </a:rPr>
              <a:t/>
            </a:r>
            <a:br>
              <a:rPr lang="fr-FR" dirty="0" smtClean="0">
                <a:solidFill>
                  <a:srgbClr val="000000"/>
                </a:solidFill>
              </a:rPr>
            </a:br>
            <a:endParaRPr lang="fr-FR" dirty="0" smtClean="0">
              <a:solidFill>
                <a:srgbClr val="000000"/>
              </a:solidFill>
            </a:endParaRPr>
          </a:p>
          <a:p>
            <a:pPr lvl="1">
              <a:spcBef>
                <a:spcPct val="50000"/>
              </a:spcBef>
            </a:pPr>
            <a:r>
              <a:rPr lang="fr-FR" u="sng" dirty="0" smtClean="0">
                <a:solidFill>
                  <a:srgbClr val="000000"/>
                </a:solidFill>
              </a:rPr>
              <a:t>Objectifs / Exploitations </a:t>
            </a:r>
            <a:r>
              <a:rPr lang="fr-FR" dirty="0" smtClean="0">
                <a:solidFill>
                  <a:srgbClr val="000000"/>
                </a:solidFill>
              </a:rPr>
              <a:t>:</a:t>
            </a:r>
          </a:p>
          <a:p>
            <a:pPr marL="457200" lvl="1" indent="0">
              <a:spcBef>
                <a:spcPct val="50000"/>
              </a:spcBef>
              <a:buNone/>
            </a:pPr>
            <a:r>
              <a:rPr lang="fr-FR" dirty="0" smtClean="0">
                <a:solidFill>
                  <a:srgbClr val="000000"/>
                </a:solidFill>
              </a:rPr>
              <a:t>	- Gestion partagée des connaissances </a:t>
            </a:r>
            <a:r>
              <a:rPr lang="fr-FR" dirty="0">
                <a:solidFill>
                  <a:srgbClr val="000000"/>
                </a:solidFill>
              </a:rPr>
              <a:t>	</a:t>
            </a:r>
            <a:endParaRPr lang="fr-FR" dirty="0" smtClean="0">
              <a:solidFill>
                <a:srgbClr val="000000"/>
              </a:solidFill>
            </a:endParaRPr>
          </a:p>
          <a:p>
            <a:pPr marL="457200" lvl="1" indent="0">
              <a:spcBef>
                <a:spcPct val="50000"/>
              </a:spcBef>
              <a:buNone/>
            </a:pPr>
            <a:r>
              <a:rPr lang="fr-FR" dirty="0">
                <a:solidFill>
                  <a:srgbClr val="000000"/>
                </a:solidFill>
              </a:rPr>
              <a:t>	</a:t>
            </a:r>
            <a:r>
              <a:rPr lang="fr-FR" dirty="0" smtClean="0">
                <a:solidFill>
                  <a:srgbClr val="000000"/>
                </a:solidFill>
              </a:rPr>
              <a:t>- Archivage électronique </a:t>
            </a:r>
            <a:r>
              <a:rPr lang="fr-FR" dirty="0">
                <a:solidFill>
                  <a:srgbClr val="000000"/>
                </a:solidFill>
              </a:rPr>
              <a:t>	</a:t>
            </a:r>
            <a:endParaRPr lang="fr-FR" dirty="0" smtClean="0">
              <a:solidFill>
                <a:srgbClr val="000000"/>
              </a:solidFill>
            </a:endParaRPr>
          </a:p>
          <a:p>
            <a:pPr marL="457200" lvl="1" indent="0">
              <a:spcBef>
                <a:spcPct val="50000"/>
              </a:spcBef>
              <a:buNone/>
            </a:pPr>
            <a:r>
              <a:rPr lang="fr-FR" dirty="0">
                <a:solidFill>
                  <a:srgbClr val="000000"/>
                </a:solidFill>
              </a:rPr>
              <a:t>	</a:t>
            </a:r>
            <a:r>
              <a:rPr lang="fr-FR" dirty="0" smtClean="0">
                <a:solidFill>
                  <a:srgbClr val="000000"/>
                </a:solidFill>
              </a:rPr>
              <a:t>- Fonds documentaire </a:t>
            </a:r>
            <a:r>
              <a:rPr lang="fr-FR" dirty="0" smtClean="0">
                <a:solidFill>
                  <a:srgbClr val="000000"/>
                </a:solidFill>
              </a:rPr>
              <a:t>(3500 </a:t>
            </a:r>
            <a:r>
              <a:rPr lang="fr-FR" dirty="0" smtClean="0">
                <a:solidFill>
                  <a:srgbClr val="000000"/>
                </a:solidFill>
              </a:rPr>
              <a:t>références)</a:t>
            </a:r>
          </a:p>
          <a:p>
            <a:pPr marL="457200" lvl="1" indent="0">
              <a:spcBef>
                <a:spcPct val="50000"/>
              </a:spcBef>
              <a:buNone/>
            </a:pPr>
            <a:r>
              <a:rPr lang="fr-FR" dirty="0">
                <a:solidFill>
                  <a:srgbClr val="000000"/>
                </a:solidFill>
              </a:rPr>
              <a:t>	</a:t>
            </a:r>
            <a:r>
              <a:rPr lang="fr-FR" dirty="0" smtClean="0">
                <a:solidFill>
                  <a:srgbClr val="000000"/>
                </a:solidFill>
              </a:rPr>
              <a:t>- Dossiers documentaires</a:t>
            </a:r>
          </a:p>
          <a:p>
            <a:pPr marL="457200" lvl="1" indent="0">
              <a:spcBef>
                <a:spcPct val="50000"/>
              </a:spcBef>
              <a:buNone/>
            </a:pPr>
            <a:r>
              <a:rPr lang="fr-FR" dirty="0">
                <a:solidFill>
                  <a:srgbClr val="000000"/>
                </a:solidFill>
              </a:rPr>
              <a:t>	</a:t>
            </a:r>
            <a:endParaRPr lang="fr-FR" dirty="0" smtClean="0">
              <a:solidFill>
                <a:srgbClr val="000000"/>
              </a:solidFill>
            </a:endParaRPr>
          </a:p>
          <a:p>
            <a:pPr lvl="1">
              <a:spcBef>
                <a:spcPct val="50000"/>
              </a:spcBef>
            </a:pPr>
            <a:endParaRPr lang="fr-FR" dirty="0">
              <a:solidFill>
                <a:srgbClr val="000000"/>
              </a:solidFill>
            </a:endParaRPr>
          </a:p>
          <a:p>
            <a:pPr lvl="2">
              <a:spcBef>
                <a:spcPct val="50000"/>
              </a:spcBef>
            </a:pPr>
            <a:endParaRPr lang="fr-FR" dirty="0">
              <a:solidFill>
                <a:srgbClr val="000000"/>
              </a:solidFill>
            </a:endParaRPr>
          </a:p>
          <a:p>
            <a:pPr marL="1657350" lvl="3" indent="-285750">
              <a:spcBef>
                <a:spcPct val="50000"/>
              </a:spcBef>
              <a:buFontTx/>
              <a:buChar char="-"/>
            </a:pPr>
            <a:endParaRPr lang="fr-FR" dirty="0">
              <a:solidFill>
                <a:srgbClr val="4A452A"/>
              </a:solidFill>
            </a:endParaRPr>
          </a:p>
          <a:p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CF1F7-D5EB-0446-9363-EBF3A1728B7C}" type="datetime1">
              <a:rPr lang="fr-FR" smtClean="0"/>
              <a:t>05/12/17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Centre d'information et de documentation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D8F14-73C9-1D43-82EC-36ED18BB6E3E}" type="slidenum">
              <a:rPr lang="fr-FR" smtClean="0"/>
              <a:pPr/>
              <a:t>11</a:t>
            </a:fld>
            <a:endParaRPr lang="fr-FR"/>
          </a:p>
        </p:txBody>
      </p:sp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dirty="0" smtClean="0">
                <a:solidFill>
                  <a:srgbClr val="000000"/>
                </a:solidFill>
              </a:rPr>
              <a:t>RESSOURCES : Centre </a:t>
            </a:r>
            <a:r>
              <a:rPr lang="fr-FR" dirty="0">
                <a:solidFill>
                  <a:srgbClr val="000000"/>
                </a:solidFill>
              </a:rPr>
              <a:t>d’information et de documentation</a:t>
            </a:r>
            <a:br>
              <a:rPr lang="fr-FR" dirty="0">
                <a:solidFill>
                  <a:srgbClr val="000000"/>
                </a:solidFill>
              </a:rPr>
            </a:br>
            <a:endParaRPr lang="fr-FR" dirty="0">
              <a:solidFill>
                <a:srgbClr val="000000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31531"/>
            <a:ext cx="3164425" cy="2478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9215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half" idx="2"/>
          </p:nvPr>
        </p:nvSpPr>
        <p:spPr>
          <a:xfrm>
            <a:off x="3355249" y="1731918"/>
            <a:ext cx="5497299" cy="4432577"/>
          </a:xfrm>
        </p:spPr>
        <p:txBody>
          <a:bodyPr>
            <a:normAutofit lnSpcReduction="10000"/>
          </a:bodyPr>
          <a:lstStyle/>
          <a:p>
            <a:pPr>
              <a:spcBef>
                <a:spcPct val="50000"/>
              </a:spcBef>
            </a:pPr>
            <a:r>
              <a:rPr lang="fr-FR" dirty="0" smtClean="0">
                <a:solidFill>
                  <a:srgbClr val="FF0000"/>
                </a:solidFill>
              </a:rPr>
              <a:t>Veille d’actualités professionnelles du secteur culturel</a:t>
            </a:r>
            <a:r>
              <a:rPr lang="fr-FR" dirty="0" smtClean="0"/>
              <a:t/>
            </a:r>
            <a:br>
              <a:rPr lang="fr-FR" dirty="0" smtClean="0"/>
            </a:br>
            <a:endParaRPr lang="fr-FR" dirty="0" smtClean="0"/>
          </a:p>
          <a:p>
            <a:pPr lvl="1">
              <a:spcBef>
                <a:spcPct val="50000"/>
              </a:spcBef>
            </a:pPr>
            <a:r>
              <a:rPr lang="fr-FR" u="sng" dirty="0" smtClean="0">
                <a:solidFill>
                  <a:srgbClr val="000000"/>
                </a:solidFill>
              </a:rPr>
              <a:t>Outil de gestion </a:t>
            </a:r>
            <a:r>
              <a:rPr lang="fr-FR" dirty="0" smtClean="0">
                <a:solidFill>
                  <a:srgbClr val="000000"/>
                </a:solidFill>
              </a:rPr>
              <a:t>: Extranet</a:t>
            </a:r>
            <a:r>
              <a:rPr lang="fr-FR" dirty="0">
                <a:solidFill>
                  <a:srgbClr val="000000"/>
                </a:solidFill>
              </a:rPr>
              <a:t> </a:t>
            </a:r>
            <a:r>
              <a:rPr lang="fr-FR" dirty="0" smtClean="0">
                <a:solidFill>
                  <a:srgbClr val="000000"/>
                </a:solidFill>
              </a:rPr>
              <a:t>/ GEID</a:t>
            </a:r>
            <a:br>
              <a:rPr lang="fr-FR" dirty="0" smtClean="0">
                <a:solidFill>
                  <a:srgbClr val="000000"/>
                </a:solidFill>
              </a:rPr>
            </a:br>
            <a:r>
              <a:rPr lang="fr-FR" dirty="0" smtClean="0">
                <a:solidFill>
                  <a:srgbClr val="000000"/>
                </a:solidFill>
              </a:rPr>
              <a:t/>
            </a:r>
            <a:br>
              <a:rPr lang="fr-FR" dirty="0" smtClean="0">
                <a:solidFill>
                  <a:srgbClr val="000000"/>
                </a:solidFill>
              </a:rPr>
            </a:br>
            <a:endParaRPr lang="fr-FR" dirty="0" smtClean="0">
              <a:solidFill>
                <a:srgbClr val="000000"/>
              </a:solidFill>
            </a:endParaRPr>
          </a:p>
          <a:p>
            <a:pPr lvl="1">
              <a:spcBef>
                <a:spcPct val="50000"/>
              </a:spcBef>
            </a:pPr>
            <a:r>
              <a:rPr lang="fr-FR" u="sng" dirty="0" smtClean="0">
                <a:solidFill>
                  <a:srgbClr val="000000"/>
                </a:solidFill>
              </a:rPr>
              <a:t>Exploitations</a:t>
            </a:r>
            <a:r>
              <a:rPr lang="fr-FR" dirty="0" smtClean="0">
                <a:solidFill>
                  <a:srgbClr val="000000"/>
                </a:solidFill>
              </a:rPr>
              <a:t>:</a:t>
            </a:r>
          </a:p>
          <a:p>
            <a:pPr marL="457200" lvl="1" indent="0">
              <a:spcBef>
                <a:spcPct val="50000"/>
              </a:spcBef>
              <a:buNone/>
            </a:pPr>
            <a:r>
              <a:rPr lang="fr-FR" dirty="0" smtClean="0">
                <a:solidFill>
                  <a:srgbClr val="000000"/>
                </a:solidFill>
              </a:rPr>
              <a:t>	- Revue du Web</a:t>
            </a:r>
          </a:p>
          <a:p>
            <a:pPr marL="457200" lvl="1" indent="0">
              <a:spcBef>
                <a:spcPct val="50000"/>
              </a:spcBef>
              <a:buNone/>
            </a:pPr>
            <a:r>
              <a:rPr lang="fr-FR" dirty="0">
                <a:solidFill>
                  <a:srgbClr val="000000"/>
                </a:solidFill>
              </a:rPr>
              <a:t>	</a:t>
            </a:r>
            <a:r>
              <a:rPr lang="fr-FR" dirty="0" smtClean="0">
                <a:solidFill>
                  <a:srgbClr val="000000"/>
                </a:solidFill>
              </a:rPr>
              <a:t>- Lettre FNADAC</a:t>
            </a:r>
          </a:p>
          <a:p>
            <a:pPr marL="457200" lvl="1" indent="0">
              <a:spcBef>
                <a:spcPct val="50000"/>
              </a:spcBef>
              <a:buNone/>
            </a:pPr>
            <a:r>
              <a:rPr lang="fr-FR" dirty="0">
                <a:solidFill>
                  <a:srgbClr val="000000"/>
                </a:solidFill>
              </a:rPr>
              <a:t>	</a:t>
            </a:r>
            <a:r>
              <a:rPr lang="fr-FR" dirty="0" smtClean="0">
                <a:solidFill>
                  <a:srgbClr val="000000"/>
                </a:solidFill>
              </a:rPr>
              <a:t>- </a:t>
            </a:r>
            <a:r>
              <a:rPr lang="fr-FR" dirty="0" err="1" smtClean="0">
                <a:solidFill>
                  <a:srgbClr val="000000"/>
                </a:solidFill>
              </a:rPr>
              <a:t>E.Lettre</a:t>
            </a:r>
            <a:endParaRPr lang="fr-FR" dirty="0" smtClean="0">
              <a:solidFill>
                <a:srgbClr val="000000"/>
              </a:solidFill>
            </a:endParaRPr>
          </a:p>
          <a:p>
            <a:pPr marL="457200" lvl="1" indent="0">
              <a:spcBef>
                <a:spcPct val="50000"/>
              </a:spcBef>
              <a:buNone/>
            </a:pPr>
            <a:r>
              <a:rPr lang="fr-FR" dirty="0">
                <a:solidFill>
                  <a:srgbClr val="000000"/>
                </a:solidFill>
              </a:rPr>
              <a:t>	</a:t>
            </a:r>
            <a:r>
              <a:rPr lang="fr-FR" dirty="0" smtClean="0">
                <a:solidFill>
                  <a:srgbClr val="000000"/>
                </a:solidFill>
              </a:rPr>
              <a:t>- Archivage électronique</a:t>
            </a:r>
          </a:p>
          <a:p>
            <a:pPr marL="457200" lvl="1" indent="0">
              <a:spcBef>
                <a:spcPct val="50000"/>
              </a:spcBef>
              <a:buNone/>
            </a:pPr>
            <a:r>
              <a:rPr lang="fr-FR" dirty="0">
                <a:solidFill>
                  <a:srgbClr val="000000"/>
                </a:solidFill>
              </a:rPr>
              <a:t>	</a:t>
            </a:r>
            <a:endParaRPr lang="fr-FR" dirty="0" smtClean="0">
              <a:solidFill>
                <a:srgbClr val="000000"/>
              </a:solidFill>
            </a:endParaRPr>
          </a:p>
          <a:p>
            <a:pPr lvl="1">
              <a:spcBef>
                <a:spcPct val="50000"/>
              </a:spcBef>
            </a:pPr>
            <a:endParaRPr lang="fr-FR" dirty="0">
              <a:solidFill>
                <a:srgbClr val="000000"/>
              </a:solidFill>
            </a:endParaRPr>
          </a:p>
          <a:p>
            <a:pPr lvl="2">
              <a:spcBef>
                <a:spcPct val="50000"/>
              </a:spcBef>
            </a:pPr>
            <a:endParaRPr lang="fr-FR" dirty="0">
              <a:solidFill>
                <a:srgbClr val="000000"/>
              </a:solidFill>
            </a:endParaRPr>
          </a:p>
          <a:p>
            <a:pPr marL="1657350" lvl="3" indent="-285750">
              <a:spcBef>
                <a:spcPct val="50000"/>
              </a:spcBef>
              <a:buFontTx/>
              <a:buChar char="-"/>
            </a:pPr>
            <a:endParaRPr lang="fr-FR" dirty="0">
              <a:solidFill>
                <a:srgbClr val="4A452A"/>
              </a:solidFill>
            </a:endParaRPr>
          </a:p>
          <a:p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CF1F7-D5EB-0446-9363-EBF3A1728B7C}" type="datetime1">
              <a:rPr lang="fr-FR" smtClean="0"/>
              <a:t>05/12/17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Centre d'information et de documentation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D8F14-73C9-1D43-82EC-36ED18BB6E3E}" type="slidenum">
              <a:rPr lang="fr-FR" smtClean="0"/>
              <a:pPr/>
              <a:t>12</a:t>
            </a:fld>
            <a:endParaRPr lang="fr-FR"/>
          </a:p>
        </p:txBody>
      </p:sp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dirty="0" smtClean="0">
                <a:solidFill>
                  <a:srgbClr val="000000"/>
                </a:solidFill>
              </a:rPr>
              <a:t>RESSOURCES : Centre </a:t>
            </a:r>
            <a:r>
              <a:rPr lang="fr-FR" dirty="0">
                <a:solidFill>
                  <a:srgbClr val="000000"/>
                </a:solidFill>
              </a:rPr>
              <a:t>d’information et de documentation</a:t>
            </a:r>
            <a:br>
              <a:rPr lang="fr-FR" dirty="0">
                <a:solidFill>
                  <a:srgbClr val="000000"/>
                </a:solidFill>
              </a:rPr>
            </a:br>
            <a:endParaRPr lang="fr-FR" dirty="0">
              <a:solidFill>
                <a:srgbClr val="000000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514" y="1597490"/>
            <a:ext cx="3233162" cy="2249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1970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457200" y="1527454"/>
            <a:ext cx="8229600" cy="459871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sz="2000" dirty="0" smtClean="0"/>
              <a:t>Un </a:t>
            </a:r>
            <a:r>
              <a:rPr lang="fr-FR" sz="2000" dirty="0"/>
              <a:t>outil de recensement des ressources culturelles</a:t>
            </a:r>
            <a:br>
              <a:rPr lang="fr-FR" sz="2000" dirty="0"/>
            </a:br>
            <a:r>
              <a:rPr lang="fr-FR" sz="2000" dirty="0"/>
              <a:t>de la région Provence-Alpes-Côte d’Azur</a:t>
            </a:r>
            <a:br>
              <a:rPr lang="fr-FR" sz="2000" dirty="0"/>
            </a:br>
            <a:endParaRPr lang="fr-FR" sz="2000" dirty="0" smtClean="0"/>
          </a:p>
          <a:p>
            <a:pPr marL="0" indent="0" algn="ctr">
              <a:buNone/>
            </a:pPr>
            <a:endParaRPr lang="fr-FR" sz="2000" dirty="0" smtClean="0"/>
          </a:p>
          <a:p>
            <a:pPr marL="0" indent="0">
              <a:buNone/>
            </a:pPr>
            <a:r>
              <a:rPr lang="fr-FR" sz="2000" dirty="0" smtClean="0"/>
              <a:t>Créé </a:t>
            </a:r>
            <a:r>
              <a:rPr lang="fr-FR" sz="2000" dirty="0"/>
              <a:t>en 1994 par l’ARCADE</a:t>
            </a:r>
            <a:br>
              <a:rPr lang="fr-FR" sz="2000" dirty="0"/>
            </a:br>
            <a:r>
              <a:rPr lang="fr-FR" sz="2000" dirty="0"/>
              <a:t/>
            </a:r>
            <a:br>
              <a:rPr lang="fr-FR" sz="2000" dirty="0"/>
            </a:br>
            <a:endParaRPr lang="fr-FR" sz="2000" dirty="0" smtClean="0"/>
          </a:p>
          <a:p>
            <a:pPr marL="0" indent="0">
              <a:buNone/>
            </a:pPr>
            <a:r>
              <a:rPr lang="fr-FR" sz="2000" b="1" dirty="0" smtClean="0">
                <a:solidFill>
                  <a:srgbClr val="FF0000"/>
                </a:solidFill>
              </a:rPr>
              <a:t>Objectifs :</a:t>
            </a:r>
            <a:endParaRPr lang="fr-FR" sz="20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lvl="1"/>
            <a:r>
              <a:rPr lang="fr-FR" dirty="0" smtClean="0"/>
              <a:t>Recenser </a:t>
            </a:r>
            <a:r>
              <a:rPr lang="fr-FR" dirty="0"/>
              <a:t>et identifier les différents secteurs </a:t>
            </a:r>
            <a:r>
              <a:rPr lang="fr-FR" dirty="0" smtClean="0"/>
              <a:t>d’activités</a:t>
            </a:r>
          </a:p>
          <a:p>
            <a:pPr lvl="1"/>
            <a:r>
              <a:rPr lang="fr-FR" dirty="0" smtClean="0"/>
              <a:t>Informer les publics</a:t>
            </a:r>
          </a:p>
          <a:p>
            <a:pPr lvl="1"/>
            <a:r>
              <a:rPr lang="fr-FR" dirty="0" smtClean="0"/>
              <a:t>Valoriser </a:t>
            </a:r>
            <a:r>
              <a:rPr lang="fr-FR" dirty="0"/>
              <a:t>les opérateurs </a:t>
            </a:r>
            <a:r>
              <a:rPr lang="fr-FR" dirty="0" smtClean="0"/>
              <a:t>culturels</a:t>
            </a:r>
          </a:p>
          <a:p>
            <a:pPr lvl="1"/>
            <a:r>
              <a:rPr lang="fr-FR" dirty="0" smtClean="0"/>
              <a:t>Favoriser </a:t>
            </a:r>
            <a:r>
              <a:rPr lang="fr-FR" dirty="0"/>
              <a:t>leur mise en </a:t>
            </a:r>
            <a:r>
              <a:rPr lang="fr-FR" dirty="0" smtClean="0"/>
              <a:t>réseau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50A90-AE90-3E4E-B5A2-12531CF51D05}" type="datetime1">
              <a:rPr lang="fr-FR" smtClean="0"/>
              <a:t>05/12/17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Centre d'information et de documentation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D8F14-73C9-1D43-82EC-36ED18BB6E3E}" type="slidenum">
              <a:rPr lang="fr-FR" smtClean="0"/>
              <a:pPr/>
              <a:t>13</a:t>
            </a:fld>
            <a:endParaRPr lang="fr-FR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dirty="0">
                <a:solidFill>
                  <a:srgbClr val="000000"/>
                </a:solidFill>
              </a:rPr>
              <a:t>La base de données RIC</a:t>
            </a:r>
            <a:br>
              <a:rPr lang="fr-FR" dirty="0">
                <a:solidFill>
                  <a:srgbClr val="000000"/>
                </a:solidFill>
              </a:rPr>
            </a:br>
            <a:endParaRPr lang="fr-F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39486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r-FR" sz="2200" b="1" dirty="0">
                <a:solidFill>
                  <a:srgbClr val="FF0000"/>
                </a:solidFill>
              </a:rPr>
              <a:t>Coordination régionale du réseau</a:t>
            </a:r>
            <a:r>
              <a:rPr lang="fr-FR" sz="2200" dirty="0">
                <a:solidFill>
                  <a:srgbClr val="FF0000"/>
                </a:solidFill>
              </a:rPr>
              <a:t> : </a:t>
            </a:r>
            <a:r>
              <a:rPr lang="fr-FR" sz="2200" dirty="0"/>
              <a:t>Arcade</a:t>
            </a:r>
            <a:br>
              <a:rPr lang="fr-FR" sz="2200" dirty="0"/>
            </a:br>
            <a:endParaRPr lang="fr-FR" sz="2200" dirty="0"/>
          </a:p>
          <a:p>
            <a:r>
              <a:rPr lang="fr-FR" sz="2200" b="1" dirty="0" smtClean="0">
                <a:solidFill>
                  <a:srgbClr val="FF0000"/>
                </a:solidFill>
              </a:rPr>
              <a:t>Contributions sectorielles</a:t>
            </a:r>
          </a:p>
          <a:p>
            <a:pPr lvl="1"/>
            <a:r>
              <a:rPr lang="fr-FR" sz="1900" dirty="0" smtClean="0"/>
              <a:t>Arcade </a:t>
            </a:r>
            <a:r>
              <a:rPr lang="fr-FR" sz="1900" dirty="0"/>
              <a:t>– spectacle </a:t>
            </a:r>
            <a:r>
              <a:rPr lang="fr-FR" sz="1900" dirty="0" smtClean="0"/>
              <a:t>vivant</a:t>
            </a:r>
          </a:p>
          <a:p>
            <a:pPr lvl="1"/>
            <a:r>
              <a:rPr lang="fr-FR" sz="1900" dirty="0" smtClean="0"/>
              <a:t>Agence </a:t>
            </a:r>
            <a:r>
              <a:rPr lang="fr-FR" sz="1900" dirty="0"/>
              <a:t>régionale du livre – </a:t>
            </a:r>
            <a:r>
              <a:rPr lang="fr-FR" sz="1900" dirty="0" smtClean="0"/>
              <a:t>livre</a:t>
            </a:r>
          </a:p>
          <a:p>
            <a:pPr lvl="1"/>
            <a:r>
              <a:rPr lang="fr-FR" sz="1900" dirty="0" smtClean="0"/>
              <a:t>Frac </a:t>
            </a:r>
            <a:r>
              <a:rPr lang="fr-FR" sz="1900" dirty="0"/>
              <a:t>– arts </a:t>
            </a:r>
            <a:r>
              <a:rPr lang="fr-FR" sz="1900" dirty="0" smtClean="0"/>
              <a:t>visuels</a:t>
            </a:r>
          </a:p>
          <a:p>
            <a:pPr lvl="1"/>
            <a:r>
              <a:rPr lang="fr-FR" sz="1900" dirty="0" smtClean="0"/>
              <a:t>Commission </a:t>
            </a:r>
            <a:r>
              <a:rPr lang="fr-FR" sz="1900" dirty="0"/>
              <a:t>régionale du film – cinéma-</a:t>
            </a:r>
            <a:r>
              <a:rPr lang="fr-FR" sz="1900" dirty="0" smtClean="0"/>
              <a:t>audiovisuel</a:t>
            </a:r>
          </a:p>
          <a:p>
            <a:pPr lvl="1"/>
            <a:r>
              <a:rPr lang="fr-FR" sz="1900" dirty="0" smtClean="0"/>
              <a:t>Régie </a:t>
            </a:r>
            <a:r>
              <a:rPr lang="fr-FR" sz="1900" dirty="0"/>
              <a:t>culturelle régionale – festivals </a:t>
            </a:r>
            <a:r>
              <a:rPr lang="fr-FR" sz="1900" dirty="0" smtClean="0"/>
              <a:t>d’étés</a:t>
            </a:r>
            <a:r>
              <a:rPr lang="fr-FR" sz="1900" dirty="0"/>
              <a:t/>
            </a:r>
            <a:br>
              <a:rPr lang="fr-FR" sz="1900" dirty="0"/>
            </a:br>
            <a:endParaRPr lang="fr-FR" sz="1900" dirty="0"/>
          </a:p>
          <a:p>
            <a:r>
              <a:rPr lang="fr-FR" sz="2200" b="1" dirty="0">
                <a:solidFill>
                  <a:srgbClr val="FF0000"/>
                </a:solidFill>
              </a:rPr>
              <a:t>Contributions spécifiques à des </a:t>
            </a:r>
            <a:r>
              <a:rPr lang="fr-FR" sz="2200" b="1" dirty="0" smtClean="0">
                <a:solidFill>
                  <a:srgbClr val="FF0000"/>
                </a:solidFill>
              </a:rPr>
              <a:t>territoires</a:t>
            </a:r>
          </a:p>
          <a:p>
            <a:pPr lvl="1"/>
            <a:r>
              <a:rPr lang="fr-FR" sz="1900" dirty="0" smtClean="0"/>
              <a:t>Arts </a:t>
            </a:r>
            <a:r>
              <a:rPr lang="fr-FR" sz="1900" dirty="0"/>
              <a:t>vivants en Vaucluse – spectacle </a:t>
            </a:r>
            <a:r>
              <a:rPr lang="fr-FR" sz="1900" dirty="0" smtClean="0"/>
              <a:t>vivant</a:t>
            </a:r>
          </a:p>
          <a:p>
            <a:pPr lvl="1"/>
            <a:r>
              <a:rPr lang="fr-FR" sz="1900" dirty="0" smtClean="0"/>
              <a:t>Conseil départemental </a:t>
            </a:r>
            <a:r>
              <a:rPr lang="fr-FR" sz="1900" dirty="0"/>
              <a:t>05-Cedra – spectacle </a:t>
            </a:r>
            <a:r>
              <a:rPr lang="fr-FR" sz="1900" dirty="0" smtClean="0"/>
              <a:t>vivant</a:t>
            </a:r>
          </a:p>
          <a:p>
            <a:pPr lvl="1"/>
            <a:r>
              <a:rPr lang="fr-FR" sz="1900" dirty="0" smtClean="0"/>
              <a:t>Conseil départemental </a:t>
            </a:r>
            <a:r>
              <a:rPr lang="fr-FR" sz="1900" dirty="0"/>
              <a:t>04</a:t>
            </a:r>
          </a:p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50A90-AE90-3E4E-B5A2-12531CF51D05}" type="datetime1">
              <a:rPr lang="fr-FR" smtClean="0"/>
              <a:t>05/12/17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Centre d'information et de documentation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D8F14-73C9-1D43-82EC-36ED18BB6E3E}" type="slidenum">
              <a:rPr lang="fr-FR" smtClean="0"/>
              <a:pPr/>
              <a:t>14</a:t>
            </a:fld>
            <a:endParaRPr lang="fr-FR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dirty="0">
                <a:solidFill>
                  <a:srgbClr val="000000"/>
                </a:solidFill>
              </a:rPr>
              <a:t>RIC : Les contributeurs</a:t>
            </a:r>
            <a:br>
              <a:rPr lang="fr-FR" dirty="0">
                <a:solidFill>
                  <a:srgbClr val="000000"/>
                </a:solidFill>
              </a:rPr>
            </a:br>
            <a:endParaRPr lang="fr-F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77301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246594" y="1483051"/>
            <a:ext cx="4213446" cy="5018366"/>
          </a:xfrm>
        </p:spPr>
        <p:txBody>
          <a:bodyPr>
            <a:normAutofit fontScale="55000" lnSpcReduction="20000"/>
          </a:bodyPr>
          <a:lstStyle/>
          <a:p>
            <a:r>
              <a:rPr lang="fr-FR" sz="3600" b="1" dirty="0" smtClean="0"/>
              <a:t>18 300 opérateurs </a:t>
            </a:r>
            <a:r>
              <a:rPr lang="fr-FR" sz="3600" b="1" dirty="0"/>
              <a:t>culturels</a:t>
            </a:r>
          </a:p>
          <a:p>
            <a:endParaRPr lang="fr-FR" sz="3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fr-FR" sz="3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Quelques chiffres clés : </a:t>
            </a:r>
            <a:endParaRPr lang="fr-FR" sz="36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fr-FR" sz="3600" b="1" u="sng" dirty="0"/>
          </a:p>
          <a:p>
            <a:pPr marL="0" indent="0">
              <a:buNone/>
            </a:pPr>
            <a:r>
              <a:rPr lang="fr-FR" sz="3600" b="1" dirty="0">
                <a:solidFill>
                  <a:srgbClr val="FF0000"/>
                </a:solidFill>
              </a:rPr>
              <a:t>Spectacle vivant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fr-FR" sz="2500" b="1" dirty="0" smtClean="0"/>
              <a:t>Compagnies </a:t>
            </a:r>
            <a:r>
              <a:rPr lang="fr-FR" sz="2500" b="1" dirty="0"/>
              <a:t>et artistes professionnelles</a:t>
            </a:r>
            <a:br>
              <a:rPr lang="fr-FR" sz="2500" b="1" dirty="0"/>
            </a:br>
            <a:r>
              <a:rPr lang="fr-FR" sz="2500" dirty="0"/>
              <a:t>Ensembles et artistes musiques savantes : 250</a:t>
            </a:r>
            <a:br>
              <a:rPr lang="fr-FR" sz="2500" dirty="0"/>
            </a:br>
            <a:r>
              <a:rPr lang="fr-FR" sz="2500" dirty="0"/>
              <a:t>Groupes et artistes musiques actuelles : </a:t>
            </a:r>
            <a:r>
              <a:rPr lang="fr-FR" sz="2500" dirty="0" smtClean="0"/>
              <a:t>640</a:t>
            </a:r>
            <a:r>
              <a:rPr lang="fr-FR" sz="2500" dirty="0"/>
              <a:t/>
            </a:r>
            <a:br>
              <a:rPr lang="fr-FR" sz="2500" dirty="0"/>
            </a:br>
            <a:r>
              <a:rPr lang="fr-FR" sz="2500" dirty="0"/>
              <a:t>Groupes et artistes musiques traditionnelles : </a:t>
            </a:r>
            <a:r>
              <a:rPr lang="fr-FR" sz="2500" dirty="0" smtClean="0"/>
              <a:t>300</a:t>
            </a:r>
            <a:br>
              <a:rPr lang="fr-FR" sz="2500" dirty="0" smtClean="0"/>
            </a:br>
            <a:r>
              <a:rPr lang="fr-FR" sz="2500" dirty="0" err="1" smtClean="0"/>
              <a:t>Cies</a:t>
            </a:r>
            <a:r>
              <a:rPr lang="fr-FR" sz="2500" dirty="0" smtClean="0"/>
              <a:t> </a:t>
            </a:r>
            <a:r>
              <a:rPr lang="fr-FR" sz="2500" dirty="0"/>
              <a:t>chorégraphiques : </a:t>
            </a:r>
            <a:r>
              <a:rPr lang="fr-FR" sz="2500" dirty="0" smtClean="0"/>
              <a:t>160</a:t>
            </a:r>
            <a:r>
              <a:rPr lang="fr-FR" sz="2500" dirty="0"/>
              <a:t/>
            </a:r>
            <a:br>
              <a:rPr lang="fr-FR" sz="2500" dirty="0"/>
            </a:br>
            <a:r>
              <a:rPr lang="fr-FR" sz="2500" dirty="0" err="1"/>
              <a:t>Cies</a:t>
            </a:r>
            <a:r>
              <a:rPr lang="fr-FR" sz="2500" dirty="0"/>
              <a:t> de théâtre : </a:t>
            </a:r>
            <a:r>
              <a:rPr lang="fr-FR" sz="2500" dirty="0" smtClean="0"/>
              <a:t>500</a:t>
            </a:r>
            <a:r>
              <a:rPr lang="fr-FR" sz="2500" dirty="0"/>
              <a:t/>
            </a:r>
            <a:br>
              <a:rPr lang="fr-FR" sz="2500" dirty="0"/>
            </a:br>
            <a:r>
              <a:rPr lang="fr-FR" sz="2500" dirty="0" err="1"/>
              <a:t>Cies</a:t>
            </a:r>
            <a:r>
              <a:rPr lang="fr-FR" sz="2500" dirty="0"/>
              <a:t> de marionnettes : 40</a:t>
            </a:r>
            <a:br>
              <a:rPr lang="fr-FR" sz="2500" dirty="0"/>
            </a:br>
            <a:r>
              <a:rPr lang="fr-FR" sz="2500" dirty="0" err="1"/>
              <a:t>Cies</a:t>
            </a:r>
            <a:r>
              <a:rPr lang="fr-FR" sz="2500" dirty="0"/>
              <a:t> arts de la rue : 50</a:t>
            </a:r>
            <a:br>
              <a:rPr lang="fr-FR" sz="2500" dirty="0"/>
            </a:br>
            <a:r>
              <a:rPr lang="fr-FR" sz="2500" dirty="0" err="1"/>
              <a:t>Cies</a:t>
            </a:r>
            <a:r>
              <a:rPr lang="fr-FR" sz="2500" dirty="0"/>
              <a:t> de cirque : </a:t>
            </a:r>
            <a:r>
              <a:rPr lang="fr-FR" sz="2500" dirty="0" smtClean="0"/>
              <a:t>50</a:t>
            </a:r>
            <a:endParaRPr lang="fr-FR" sz="2500" dirty="0"/>
          </a:p>
          <a:p>
            <a:pPr marL="0" indent="0">
              <a:lnSpc>
                <a:spcPct val="120000"/>
              </a:lnSpc>
              <a:buNone/>
            </a:pPr>
            <a:r>
              <a:rPr lang="fr-FR" sz="2500" dirty="0"/>
              <a:t>Conteurs : 50</a:t>
            </a:r>
            <a:r>
              <a:rPr lang="fr-FR" sz="3300" dirty="0"/>
              <a:t/>
            </a:r>
            <a:br>
              <a:rPr lang="fr-FR" sz="3300" dirty="0"/>
            </a:br>
            <a:endParaRPr lang="fr-FR" sz="33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fr-FR" sz="2000" dirty="0"/>
          </a:p>
        </p:txBody>
      </p:sp>
      <p:sp>
        <p:nvSpPr>
          <p:cNvPr id="17" name="Espace réservé du contenu 16"/>
          <p:cNvSpPr>
            <a:spLocks noGrp="1"/>
          </p:cNvSpPr>
          <p:nvPr>
            <p:ph sz="half" idx="2"/>
          </p:nvPr>
        </p:nvSpPr>
        <p:spPr>
          <a:xfrm>
            <a:off x="4460040" y="3459209"/>
            <a:ext cx="4226760" cy="3042208"/>
          </a:xfrm>
        </p:spPr>
        <p:txBody>
          <a:bodyPr>
            <a:noAutofit/>
          </a:bodyPr>
          <a:lstStyle/>
          <a:p>
            <a:r>
              <a:rPr lang="fr-FR" sz="1400" b="1" dirty="0"/>
              <a:t>Diffusion</a:t>
            </a:r>
            <a:br>
              <a:rPr lang="fr-FR" sz="1400" b="1" dirty="0"/>
            </a:br>
            <a:r>
              <a:rPr lang="fr-FR" sz="1400" dirty="0" smtClean="0"/>
              <a:t>Festivals et manifestations </a:t>
            </a:r>
            <a:r>
              <a:rPr lang="fr-FR" sz="1400" dirty="0"/>
              <a:t>: </a:t>
            </a:r>
            <a:r>
              <a:rPr lang="fr-FR" sz="1400" dirty="0" smtClean="0"/>
              <a:t>1300</a:t>
            </a:r>
            <a:br>
              <a:rPr lang="fr-FR" sz="1400" dirty="0" smtClean="0"/>
            </a:br>
            <a:r>
              <a:rPr lang="fr-FR" sz="1400" dirty="0" smtClean="0"/>
              <a:t>Théâtres </a:t>
            </a:r>
            <a:r>
              <a:rPr lang="fr-FR" sz="1400" dirty="0"/>
              <a:t>et salles de spectacle : 400</a:t>
            </a:r>
            <a:br>
              <a:rPr lang="fr-FR" sz="1400" dirty="0"/>
            </a:br>
            <a:r>
              <a:rPr lang="fr-FR" sz="1400" dirty="0"/>
              <a:t>Associations de programmation : 750</a:t>
            </a:r>
          </a:p>
          <a:p>
            <a:r>
              <a:rPr lang="fr-FR" sz="1400" dirty="0"/>
              <a:t>Spectacles programmés/an : + de </a:t>
            </a:r>
            <a:r>
              <a:rPr lang="fr-FR" sz="1400" dirty="0" smtClean="0"/>
              <a:t>20 </a:t>
            </a:r>
            <a:r>
              <a:rPr lang="fr-FR" sz="1400" dirty="0"/>
              <a:t>000</a:t>
            </a:r>
            <a:br>
              <a:rPr lang="fr-FR" sz="1400" dirty="0"/>
            </a:br>
            <a:endParaRPr lang="fr-FR" sz="1400" dirty="0"/>
          </a:p>
          <a:p>
            <a:r>
              <a:rPr lang="fr-FR" sz="1400" b="1" dirty="0"/>
              <a:t>Formation</a:t>
            </a:r>
            <a:br>
              <a:rPr lang="fr-FR" sz="1400" b="1" dirty="0"/>
            </a:br>
            <a:r>
              <a:rPr lang="fr-FR" sz="1400" dirty="0"/>
              <a:t>Conservatoires : 140</a:t>
            </a:r>
            <a:br>
              <a:rPr lang="fr-FR" sz="1400" dirty="0"/>
            </a:br>
            <a:r>
              <a:rPr lang="fr-FR" sz="1400" dirty="0"/>
              <a:t>Ecoles associatives et privées : 1870</a:t>
            </a:r>
            <a:br>
              <a:rPr lang="fr-FR" sz="1400" dirty="0"/>
            </a:br>
            <a:r>
              <a:rPr lang="fr-FR" sz="1400" dirty="0"/>
              <a:t/>
            </a:r>
            <a:br>
              <a:rPr lang="fr-FR" sz="1400" dirty="0"/>
            </a:br>
            <a:r>
              <a:rPr lang="fr-FR" sz="1400" b="1" dirty="0"/>
              <a:t>Industries musicales</a:t>
            </a:r>
            <a:br>
              <a:rPr lang="fr-FR" sz="1400" b="1" dirty="0"/>
            </a:br>
            <a:r>
              <a:rPr lang="fr-FR" sz="1400" dirty="0"/>
              <a:t>Producteurs phonographiques : </a:t>
            </a:r>
            <a:r>
              <a:rPr lang="fr-FR" sz="1400" dirty="0" smtClean="0"/>
              <a:t>90</a:t>
            </a:r>
            <a:br>
              <a:rPr lang="fr-FR" sz="1400" dirty="0" smtClean="0"/>
            </a:br>
            <a:r>
              <a:rPr lang="fr-FR" sz="1400" dirty="0" smtClean="0"/>
              <a:t>Studios </a:t>
            </a:r>
            <a:r>
              <a:rPr lang="fr-FR" sz="1400" dirty="0"/>
              <a:t>d’enregistrements : </a:t>
            </a:r>
            <a:r>
              <a:rPr lang="fr-FR" sz="1400" dirty="0" smtClean="0"/>
              <a:t>200</a:t>
            </a:r>
            <a:endParaRPr lang="fr-FR" sz="1400" dirty="0"/>
          </a:p>
          <a:p>
            <a:endParaRPr lang="fr-FR" sz="1400" dirty="0"/>
          </a:p>
        </p:txBody>
      </p:sp>
      <p:sp>
        <p:nvSpPr>
          <p:cNvPr id="8" name="Espace réservé de la date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548F2-5831-8F41-8138-286B587C4D51}" type="datetime1">
              <a:rPr lang="fr-FR" smtClean="0"/>
              <a:t>05/12/17</a:t>
            </a:fld>
            <a:endParaRPr lang="fr-FR" dirty="0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Centre d'information et de documentation</a:t>
            </a:r>
            <a:endParaRPr lang="fr-FR" dirty="0"/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D8F14-73C9-1D43-82EC-36ED18BB6E3E}" type="slidenum">
              <a:rPr lang="fr-FR" smtClean="0"/>
              <a:pPr/>
              <a:t>15</a:t>
            </a:fld>
            <a:endParaRPr lang="fr-FR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l"/>
            <a:r>
              <a:rPr lang="fr-FR" dirty="0" smtClean="0">
                <a:solidFill>
                  <a:srgbClr val="000000"/>
                </a:solidFill>
              </a:rPr>
              <a:t>Les opérateurs culturels</a:t>
            </a:r>
            <a:r>
              <a:rPr lang="fr-FR" dirty="0" smtClean="0">
                <a:solidFill>
                  <a:srgbClr val="000000"/>
                </a:solidFill>
              </a:rPr>
              <a:t/>
            </a:r>
            <a:br>
              <a:rPr lang="fr-FR" dirty="0" smtClean="0">
                <a:solidFill>
                  <a:srgbClr val="000000"/>
                </a:solidFill>
              </a:rPr>
            </a:br>
            <a:r>
              <a:rPr lang="fr-FR" dirty="0" smtClean="0">
                <a:solidFill>
                  <a:srgbClr val="000000"/>
                </a:solidFill>
              </a:rPr>
              <a:t>de la région Provence-Alpes-Côte d’Azur</a:t>
            </a:r>
            <a:endParaRPr lang="fr-FR" dirty="0">
              <a:solidFill>
                <a:srgbClr val="000000"/>
              </a:solidFill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6130" y="1281093"/>
            <a:ext cx="3274140" cy="2178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3907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4950026" y="3162505"/>
            <a:ext cx="405681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1400" dirty="0" smtClean="0"/>
          </a:p>
          <a:p>
            <a:endParaRPr lang="fr-FR" sz="1400" dirty="0"/>
          </a:p>
          <a:p>
            <a:endParaRPr lang="fr-FR" sz="1400" b="1" dirty="0" smtClean="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6417" y="1421595"/>
            <a:ext cx="2281686" cy="1511617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6417" y="3011435"/>
            <a:ext cx="2311789" cy="1627836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6417" y="4735941"/>
            <a:ext cx="2283891" cy="1525639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sz="2800" dirty="0">
                <a:solidFill>
                  <a:srgbClr val="000000"/>
                </a:solidFill>
              </a:rPr>
              <a:t>Les opérateurs culturels</a:t>
            </a:r>
            <a:br>
              <a:rPr lang="fr-FR" sz="2800" dirty="0">
                <a:solidFill>
                  <a:srgbClr val="000000"/>
                </a:solidFill>
              </a:rPr>
            </a:br>
            <a:r>
              <a:rPr lang="fr-FR" sz="2700" dirty="0" smtClean="0">
                <a:solidFill>
                  <a:srgbClr val="000000"/>
                </a:solidFill>
              </a:rPr>
              <a:t>de </a:t>
            </a:r>
            <a:r>
              <a:rPr lang="fr-FR" sz="2700" dirty="0">
                <a:solidFill>
                  <a:srgbClr val="000000"/>
                </a:solidFill>
              </a:rPr>
              <a:t>la région Provence-Alpes-Côte d’Azur</a:t>
            </a:r>
            <a:r>
              <a:rPr lang="fr-FR" dirty="0">
                <a:solidFill>
                  <a:schemeClr val="bg1"/>
                </a:solidFill>
                <a:latin typeface="Calibri" charset="0"/>
              </a:rPr>
              <a:t/>
            </a:r>
            <a:br>
              <a:rPr lang="fr-FR" dirty="0">
                <a:solidFill>
                  <a:schemeClr val="bg1"/>
                </a:solidFill>
                <a:latin typeface="Calibri" charset="0"/>
              </a:rPr>
            </a:b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idx="1"/>
          </p:nvPr>
        </p:nvSpPr>
        <p:spPr>
          <a:xfrm>
            <a:off x="4466437" y="1355254"/>
            <a:ext cx="3845859" cy="5158927"/>
          </a:xfrm>
        </p:spPr>
        <p:txBody>
          <a:bodyPr>
            <a:normAutofit fontScale="47500" lnSpcReduction="2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fr-FR" sz="5100" b="1" dirty="0" smtClean="0">
                <a:solidFill>
                  <a:srgbClr val="FF0000"/>
                </a:solidFill>
              </a:rPr>
              <a:t>Arts </a:t>
            </a:r>
            <a:r>
              <a:rPr lang="fr-FR" sz="5100" b="1" dirty="0">
                <a:solidFill>
                  <a:srgbClr val="FF0000"/>
                </a:solidFill>
              </a:rPr>
              <a:t>visuels</a:t>
            </a:r>
          </a:p>
          <a:p>
            <a:pPr>
              <a:lnSpc>
                <a:spcPct val="110000"/>
              </a:lnSpc>
            </a:pPr>
            <a:endParaRPr lang="fr-FR" sz="2900" dirty="0"/>
          </a:p>
          <a:p>
            <a:pPr marL="0" indent="0">
              <a:lnSpc>
                <a:spcPct val="110000"/>
              </a:lnSpc>
              <a:buNone/>
            </a:pPr>
            <a:r>
              <a:rPr lang="fr-FR" sz="2900" dirty="0"/>
              <a:t>Musées : </a:t>
            </a:r>
            <a:r>
              <a:rPr lang="fr-FR" sz="2900" dirty="0" smtClean="0"/>
              <a:t>570</a:t>
            </a:r>
            <a:r>
              <a:rPr lang="fr-FR" sz="2900" dirty="0"/>
              <a:t/>
            </a:r>
            <a:br>
              <a:rPr lang="fr-FR" sz="2900" dirty="0"/>
            </a:br>
            <a:r>
              <a:rPr lang="fr-FR" sz="2900" dirty="0"/>
              <a:t>Galeries et lieux d’exposition : </a:t>
            </a:r>
            <a:r>
              <a:rPr lang="fr-FR" sz="2900" dirty="0" smtClean="0"/>
              <a:t>1300</a:t>
            </a:r>
            <a:br>
              <a:rPr lang="fr-FR" sz="2900" dirty="0" smtClean="0"/>
            </a:br>
            <a:r>
              <a:rPr lang="fr-FR" sz="2900" dirty="0" smtClean="0"/>
              <a:t>Artistes </a:t>
            </a:r>
            <a:r>
              <a:rPr lang="fr-FR" sz="2900" dirty="0"/>
              <a:t>: 400</a:t>
            </a:r>
          </a:p>
          <a:p>
            <a:pPr marL="0" indent="0">
              <a:lnSpc>
                <a:spcPct val="110000"/>
              </a:lnSpc>
              <a:buNone/>
            </a:pPr>
            <a:endParaRPr lang="fr-FR" sz="5100" b="1" u="sng" dirty="0" smtClean="0">
              <a:solidFill>
                <a:srgbClr val="FF0000"/>
              </a:solidFill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fr-FR" sz="5100" b="1" dirty="0" smtClean="0">
                <a:solidFill>
                  <a:srgbClr val="FF0000"/>
                </a:solidFill>
              </a:rPr>
              <a:t>Livre</a:t>
            </a:r>
            <a:endParaRPr lang="fr-FR" sz="5100" b="1" dirty="0">
              <a:solidFill>
                <a:srgbClr val="FF0000"/>
              </a:solidFill>
            </a:endParaRPr>
          </a:p>
          <a:p>
            <a:pPr>
              <a:lnSpc>
                <a:spcPct val="110000"/>
              </a:lnSpc>
            </a:pPr>
            <a:endParaRPr lang="fr-FR" sz="2900" dirty="0"/>
          </a:p>
          <a:p>
            <a:pPr marL="0" indent="0">
              <a:lnSpc>
                <a:spcPct val="110000"/>
              </a:lnSpc>
              <a:buNone/>
            </a:pPr>
            <a:r>
              <a:rPr lang="fr-FR" sz="2900" dirty="0"/>
              <a:t>Médiathèques : </a:t>
            </a:r>
            <a:r>
              <a:rPr lang="fr-FR" sz="2900" dirty="0" smtClean="0"/>
              <a:t>970</a:t>
            </a:r>
            <a:r>
              <a:rPr lang="fr-FR" sz="2900" dirty="0"/>
              <a:t/>
            </a:r>
            <a:br>
              <a:rPr lang="fr-FR" sz="2900" dirty="0"/>
            </a:br>
            <a:r>
              <a:rPr lang="fr-FR" sz="2900" dirty="0"/>
              <a:t>Editeurs : </a:t>
            </a:r>
            <a:r>
              <a:rPr lang="fr-FR" sz="2900" dirty="0" smtClean="0"/>
              <a:t>340</a:t>
            </a:r>
            <a:br>
              <a:rPr lang="fr-FR" sz="2900" dirty="0" smtClean="0"/>
            </a:br>
            <a:r>
              <a:rPr lang="fr-FR" sz="2900" dirty="0" smtClean="0"/>
              <a:t>Auteurs </a:t>
            </a:r>
            <a:r>
              <a:rPr lang="fr-FR" sz="2900" dirty="0"/>
              <a:t>: </a:t>
            </a:r>
            <a:r>
              <a:rPr lang="fr-FR" sz="2900" dirty="0" smtClean="0"/>
              <a:t>1020</a:t>
            </a:r>
            <a:r>
              <a:rPr lang="fr-FR" sz="2900" dirty="0"/>
              <a:t/>
            </a:r>
            <a:br>
              <a:rPr lang="fr-FR" sz="2900" dirty="0"/>
            </a:br>
            <a:r>
              <a:rPr lang="fr-FR" sz="2900" dirty="0"/>
              <a:t>Illustrateurs/dessinateurs : </a:t>
            </a:r>
            <a:r>
              <a:rPr lang="fr-FR" sz="2900" dirty="0" smtClean="0"/>
              <a:t>120</a:t>
            </a:r>
            <a:r>
              <a:rPr lang="fr-FR" sz="2900" dirty="0"/>
              <a:t/>
            </a:r>
            <a:br>
              <a:rPr lang="fr-FR" sz="2900" dirty="0"/>
            </a:br>
            <a:r>
              <a:rPr lang="fr-FR" sz="2900" dirty="0"/>
              <a:t>Manifestations littéraires : </a:t>
            </a:r>
            <a:r>
              <a:rPr lang="fr-FR" sz="2900" dirty="0" smtClean="0"/>
              <a:t>330</a:t>
            </a:r>
            <a:endParaRPr lang="fr-FR" sz="2900" dirty="0"/>
          </a:p>
          <a:p>
            <a:pPr>
              <a:lnSpc>
                <a:spcPct val="110000"/>
              </a:lnSpc>
            </a:pPr>
            <a:endParaRPr lang="fr-FR" sz="2900" dirty="0">
              <a:solidFill>
                <a:srgbClr val="376092"/>
              </a:solidFill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fr-FR" sz="5100" b="1" dirty="0" smtClean="0">
                <a:solidFill>
                  <a:srgbClr val="FF0000"/>
                </a:solidFill>
              </a:rPr>
              <a:t>Audiovisuels</a:t>
            </a:r>
            <a:r>
              <a:rPr lang="fr-FR" sz="5100" b="1" dirty="0">
                <a:solidFill>
                  <a:srgbClr val="FF0000"/>
                </a:solidFill>
              </a:rPr>
              <a:t>-cinéma</a:t>
            </a:r>
          </a:p>
          <a:p>
            <a:pPr>
              <a:lnSpc>
                <a:spcPct val="110000"/>
              </a:lnSpc>
            </a:pPr>
            <a:endParaRPr lang="fr-FR" sz="2900" dirty="0"/>
          </a:p>
          <a:p>
            <a:pPr marL="0" indent="0">
              <a:lnSpc>
                <a:spcPct val="110000"/>
              </a:lnSpc>
              <a:buNone/>
            </a:pPr>
            <a:r>
              <a:rPr lang="fr-FR" sz="2900" dirty="0"/>
              <a:t>Salles de cinéma : </a:t>
            </a:r>
            <a:r>
              <a:rPr lang="fr-FR" sz="2900" dirty="0" smtClean="0"/>
              <a:t>180</a:t>
            </a:r>
            <a:br>
              <a:rPr lang="fr-FR" sz="2900" dirty="0" smtClean="0"/>
            </a:br>
            <a:r>
              <a:rPr lang="fr-FR" sz="2900" dirty="0" smtClean="0"/>
              <a:t>Prestataires </a:t>
            </a:r>
            <a:r>
              <a:rPr lang="fr-FR" sz="2900" dirty="0"/>
              <a:t>de service : </a:t>
            </a:r>
            <a:r>
              <a:rPr lang="fr-FR" sz="2900" dirty="0" smtClean="0"/>
              <a:t>450</a:t>
            </a:r>
            <a:endParaRPr lang="fr-FR" sz="2900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54364-7CEF-5F4D-A661-B236805795A5}" type="datetime1">
              <a:rPr lang="fr-FR" smtClean="0"/>
              <a:t>05/12/17</a:t>
            </a:fld>
            <a:endParaRPr lang="fr-FR" dirty="0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Centre d'information et de documentation</a:t>
            </a:r>
            <a:endParaRPr lang="fr-FR" dirty="0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D8F14-73C9-1D43-82EC-36ED18BB6E3E}" type="slidenum">
              <a:rPr lang="fr-FR" smtClean="0"/>
              <a:pPr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617891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12"/>
          <p:cNvSpPr txBox="1">
            <a:spLocks noChangeArrowheads="1"/>
          </p:cNvSpPr>
          <p:nvPr/>
        </p:nvSpPr>
        <p:spPr bwMode="auto">
          <a:xfrm>
            <a:off x="4079631" y="4899029"/>
            <a:ext cx="4951534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fr-FR" sz="1800" dirty="0">
                <a:solidFill>
                  <a:srgbClr val="304184"/>
                </a:solidFill>
              </a:rPr>
              <a:t> </a:t>
            </a:r>
            <a:endParaRPr lang="fr-FR" sz="1200" dirty="0">
              <a:solidFill>
                <a:srgbClr val="FF0000"/>
              </a:solidFill>
            </a:endParaRPr>
          </a:p>
        </p:txBody>
      </p:sp>
      <p:pic>
        <p:nvPicPr>
          <p:cNvPr id="11" name="Picture 2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245" y="2352103"/>
            <a:ext cx="649165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5" name="Text Box 30"/>
          <p:cNvSpPr txBox="1">
            <a:spLocks noChangeArrowheads="1"/>
          </p:cNvSpPr>
          <p:nvPr/>
        </p:nvSpPr>
        <p:spPr bwMode="auto">
          <a:xfrm>
            <a:off x="4122128" y="5881692"/>
            <a:ext cx="4951535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fr-FR" sz="1800" dirty="0">
                <a:solidFill>
                  <a:srgbClr val="953735"/>
                </a:solidFill>
              </a:rPr>
              <a:t> </a:t>
            </a:r>
            <a:endParaRPr lang="fr-FR" sz="5400" dirty="0">
              <a:solidFill>
                <a:srgbClr val="953735"/>
              </a:solidFill>
            </a:endParaRPr>
          </a:p>
          <a:p>
            <a:endParaRPr lang="fr-FR" sz="1200" dirty="0">
              <a:solidFill>
                <a:srgbClr val="953735"/>
              </a:solidFill>
            </a:endParaRPr>
          </a:p>
        </p:txBody>
      </p:sp>
      <p:sp>
        <p:nvSpPr>
          <p:cNvPr id="17" name="Text Box 31"/>
          <p:cNvSpPr txBox="1">
            <a:spLocks noChangeArrowheads="1"/>
          </p:cNvSpPr>
          <p:nvPr/>
        </p:nvSpPr>
        <p:spPr bwMode="auto">
          <a:xfrm>
            <a:off x="4149970" y="3665545"/>
            <a:ext cx="4177812" cy="584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fr-FR" sz="3200" dirty="0">
              <a:solidFill>
                <a:srgbClr val="953735"/>
              </a:solidFill>
            </a:endParaRPr>
          </a:p>
        </p:txBody>
      </p:sp>
      <p:sp>
        <p:nvSpPr>
          <p:cNvPr id="20" name="Text Box 8"/>
          <p:cNvSpPr txBox="1">
            <a:spLocks noChangeArrowheads="1"/>
          </p:cNvSpPr>
          <p:nvPr/>
        </p:nvSpPr>
        <p:spPr bwMode="auto">
          <a:xfrm>
            <a:off x="4079631" y="1147766"/>
            <a:ext cx="41778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fr-FR" sz="1400" dirty="0">
              <a:latin typeface="+mj-lt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dirty="0"/>
              <a:t>Artistes et opérateurs culturels : Les exploitations</a:t>
            </a:r>
            <a:br>
              <a:rPr lang="fr-FR" dirty="0"/>
            </a:b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722410" y="1527454"/>
            <a:ext cx="7049458" cy="4598710"/>
          </a:xfrm>
        </p:spPr>
        <p:txBody>
          <a:bodyPr>
            <a:normAutofit fontScale="92500" lnSpcReduction="20000"/>
          </a:bodyPr>
          <a:lstStyle/>
          <a:p>
            <a:r>
              <a:rPr lang="fr-FR" dirty="0">
                <a:solidFill>
                  <a:srgbClr val="FF0000"/>
                </a:solidFill>
              </a:rPr>
              <a:t>Annuaire sur Sites </a:t>
            </a:r>
            <a:r>
              <a:rPr lang="fr-FR" dirty="0" smtClean="0">
                <a:solidFill>
                  <a:srgbClr val="FF0000"/>
                </a:solidFill>
              </a:rPr>
              <a:t>Internet</a:t>
            </a:r>
            <a:r>
              <a:rPr lang="fr-FR" dirty="0">
                <a:solidFill>
                  <a:srgbClr val="FF0000"/>
                </a:solidFill>
              </a:rPr>
              <a:t> </a:t>
            </a:r>
            <a:r>
              <a:rPr lang="fr-FR" dirty="0" smtClean="0">
                <a:solidFill>
                  <a:srgbClr val="FF0000"/>
                </a:solidFill>
              </a:rPr>
              <a:t>et </a:t>
            </a:r>
            <a:r>
              <a:rPr lang="fr-FR" dirty="0">
                <a:solidFill>
                  <a:srgbClr val="FF0000"/>
                </a:solidFill>
              </a:rPr>
              <a:t>alimentation </a:t>
            </a:r>
            <a:r>
              <a:rPr lang="fr-FR" dirty="0" smtClean="0">
                <a:solidFill>
                  <a:srgbClr val="FF0000"/>
                </a:solidFill>
              </a:rPr>
              <a:t>d</a:t>
            </a:r>
            <a:r>
              <a:rPr lang="fr-FR" dirty="0" smtClean="0">
                <a:solidFill>
                  <a:srgbClr val="FF0000"/>
                </a:solidFill>
              </a:rPr>
              <a:t>’</a:t>
            </a:r>
            <a:r>
              <a:rPr lang="fr-FR" dirty="0" smtClean="0">
                <a:solidFill>
                  <a:srgbClr val="FF0000"/>
                </a:solidFill>
              </a:rPr>
              <a:t>autres </a:t>
            </a:r>
            <a:r>
              <a:rPr lang="fr-FR" dirty="0">
                <a:solidFill>
                  <a:srgbClr val="FF0000"/>
                </a:solidFill>
              </a:rPr>
              <a:t>sites </a:t>
            </a:r>
            <a:r>
              <a:rPr lang="fr-FR" sz="1600" dirty="0"/>
              <a:t>(ex. Open sources de la Région Paca ; Site dédié « La Région Paca à Avignon » ; Intranet du ministère de la Culture et de la communication</a:t>
            </a:r>
            <a:r>
              <a:rPr lang="fr-FR" sz="1600" dirty="0" smtClean="0"/>
              <a:t>)</a:t>
            </a:r>
          </a:p>
          <a:p>
            <a:pPr marL="0" indent="0">
              <a:buNone/>
            </a:pPr>
            <a:endParaRPr lang="fr-FR" sz="1800" dirty="0" smtClean="0"/>
          </a:p>
          <a:p>
            <a:r>
              <a:rPr lang="fr-FR" dirty="0" smtClean="0">
                <a:solidFill>
                  <a:srgbClr val="FF0000"/>
                </a:solidFill>
              </a:rPr>
              <a:t>Guides</a:t>
            </a:r>
            <a:r>
              <a:rPr lang="fr-FR" dirty="0">
                <a:solidFill>
                  <a:srgbClr val="FF0000"/>
                </a:solidFill>
              </a:rPr>
              <a:t>-Annuaires </a:t>
            </a:r>
            <a:r>
              <a:rPr lang="fr-FR" sz="1600" dirty="0"/>
              <a:t>(ex. Guide du tournage ; guide des musiques et danses traditionnelles et du monde…</a:t>
            </a:r>
            <a:r>
              <a:rPr lang="fr-FR" sz="1600" dirty="0" smtClean="0"/>
              <a:t>)</a:t>
            </a:r>
          </a:p>
          <a:p>
            <a:pPr marL="0" indent="0">
              <a:buNone/>
            </a:pPr>
            <a:endParaRPr lang="fr-FR" sz="1800" dirty="0" smtClean="0"/>
          </a:p>
          <a:p>
            <a:r>
              <a:rPr lang="fr-FR" dirty="0">
                <a:solidFill>
                  <a:srgbClr val="FF0000"/>
                </a:solidFill>
              </a:rPr>
              <a:t>Traitements monographiques </a:t>
            </a:r>
            <a:r>
              <a:rPr lang="fr-FR" sz="1600" dirty="0"/>
              <a:t>(ex. Dossier sur les cultures d’Oc ;  dossier sur les musiques actuelles dans la Communauté du Pays </a:t>
            </a:r>
            <a:r>
              <a:rPr lang="fr-FR" sz="1600" dirty="0" smtClean="0"/>
              <a:t>d’Aix)</a:t>
            </a:r>
          </a:p>
          <a:p>
            <a:pPr marL="0" indent="0">
              <a:buNone/>
            </a:pPr>
            <a:endParaRPr lang="fr-FR" sz="1800" dirty="0" smtClean="0"/>
          </a:p>
          <a:p>
            <a:r>
              <a:rPr lang="fr-FR" dirty="0" smtClean="0">
                <a:solidFill>
                  <a:srgbClr val="FF0000"/>
                </a:solidFill>
              </a:rPr>
              <a:t>Dénombrements </a:t>
            </a:r>
            <a:r>
              <a:rPr lang="fr-FR" dirty="0">
                <a:solidFill>
                  <a:srgbClr val="FF0000"/>
                </a:solidFill>
              </a:rPr>
              <a:t>– études </a:t>
            </a:r>
            <a:r>
              <a:rPr lang="fr-FR" dirty="0" smtClean="0">
                <a:solidFill>
                  <a:srgbClr val="FF0000"/>
                </a:solidFill>
              </a:rPr>
              <a:t>et </a:t>
            </a:r>
            <a:r>
              <a:rPr lang="fr-FR" dirty="0">
                <a:solidFill>
                  <a:srgbClr val="FF0000"/>
                </a:solidFill>
              </a:rPr>
              <a:t>traitements </a:t>
            </a:r>
            <a:r>
              <a:rPr lang="fr-FR" dirty="0" smtClean="0">
                <a:solidFill>
                  <a:srgbClr val="FF0000"/>
                </a:solidFill>
              </a:rPr>
              <a:t>cartographiques</a:t>
            </a:r>
          </a:p>
          <a:p>
            <a:pPr marL="0" indent="0">
              <a:buNone/>
            </a:pPr>
            <a:endParaRPr lang="fr-FR" dirty="0" smtClean="0">
              <a:solidFill>
                <a:srgbClr val="FF0000"/>
              </a:solidFill>
            </a:endParaRPr>
          </a:p>
          <a:p>
            <a:r>
              <a:rPr lang="fr-FR" dirty="0">
                <a:solidFill>
                  <a:srgbClr val="FF0000"/>
                </a:solidFill>
              </a:rPr>
              <a:t>Bureautique-communication </a:t>
            </a:r>
            <a:r>
              <a:rPr lang="fr-FR" sz="1600" dirty="0"/>
              <a:t>(ex. Etiquettes ; traitement de texte ; routage…)</a:t>
            </a:r>
            <a:endParaRPr lang="fr-FR" sz="1600" dirty="0">
              <a:solidFill>
                <a:srgbClr val="FF0000"/>
              </a:solidFill>
            </a:endParaRPr>
          </a:p>
          <a:p>
            <a:endParaRPr lang="fr-FR" sz="8800" dirty="0">
              <a:solidFill>
                <a:srgbClr val="953735"/>
              </a:solidFill>
            </a:endParaRPr>
          </a:p>
          <a:p>
            <a:endParaRPr lang="fr-FR" dirty="0"/>
          </a:p>
          <a:p>
            <a:endParaRPr lang="fr-FR" sz="4800" dirty="0">
              <a:solidFill>
                <a:srgbClr val="953735"/>
              </a:solidFill>
            </a:endParaRPr>
          </a:p>
          <a:p>
            <a:endParaRPr lang="fr-FR" dirty="0"/>
          </a:p>
          <a:p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7D66B-59FE-2D4F-8357-72457BF8A9F0}" type="datetime1">
              <a:rPr lang="fr-FR" smtClean="0"/>
              <a:t>05/12/17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Centre d'information et de documentation</a:t>
            </a:r>
            <a:endParaRPr lang="fr-FR" dirty="0"/>
          </a:p>
        </p:txBody>
      </p:sp>
      <p:sp>
        <p:nvSpPr>
          <p:cNvPr id="23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D8F14-73C9-1D43-82EC-36ED18BB6E3E}" type="slidenum">
              <a:rPr lang="fr-FR" smtClean="0"/>
              <a:pPr/>
              <a:t>17</a:t>
            </a:fld>
            <a:endParaRPr lang="fr-FR"/>
          </a:p>
        </p:txBody>
      </p:sp>
      <p:pic>
        <p:nvPicPr>
          <p:cNvPr id="24" name="Picture 33" descr="ar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005" y="1548092"/>
            <a:ext cx="984739" cy="73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2" descr="test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245" y="3434869"/>
            <a:ext cx="663819" cy="990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6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3968650"/>
              </p:ext>
            </p:extLst>
          </p:nvPr>
        </p:nvGraphicFramePr>
        <p:xfrm>
          <a:off x="136162" y="4496598"/>
          <a:ext cx="1318846" cy="846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70" name="Graphique" r:id="rId6" imgW="7429500" imgH="4406900" progId="MSGraph.Chart.8">
                  <p:embed/>
                </p:oleObj>
              </mc:Choice>
              <mc:Fallback>
                <p:oleObj name="Graphique" r:id="rId6" imgW="7429500" imgH="4406900" progId="MSGraph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6162" y="4496598"/>
                        <a:ext cx="1318846" cy="846138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7" name="Picture 2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84" y="5368930"/>
            <a:ext cx="893885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33702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12"/>
          <p:cNvSpPr txBox="1">
            <a:spLocks noChangeArrowheads="1"/>
          </p:cNvSpPr>
          <p:nvPr/>
        </p:nvSpPr>
        <p:spPr bwMode="auto">
          <a:xfrm>
            <a:off x="4079631" y="4899029"/>
            <a:ext cx="4951534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fr-FR" sz="1800" dirty="0">
                <a:solidFill>
                  <a:srgbClr val="304184"/>
                </a:solidFill>
              </a:rPr>
              <a:t> </a:t>
            </a:r>
            <a:endParaRPr lang="fr-FR" sz="1200" dirty="0">
              <a:solidFill>
                <a:srgbClr val="FF0000"/>
              </a:solidFill>
            </a:endParaRPr>
          </a:p>
        </p:txBody>
      </p:sp>
      <p:sp>
        <p:nvSpPr>
          <p:cNvPr id="15" name="Text Box 30"/>
          <p:cNvSpPr txBox="1">
            <a:spLocks noChangeArrowheads="1"/>
          </p:cNvSpPr>
          <p:nvPr/>
        </p:nvSpPr>
        <p:spPr bwMode="auto">
          <a:xfrm>
            <a:off x="4122128" y="5881692"/>
            <a:ext cx="4951535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fr-FR" sz="1800" dirty="0">
                <a:solidFill>
                  <a:srgbClr val="953735"/>
                </a:solidFill>
              </a:rPr>
              <a:t> </a:t>
            </a:r>
            <a:endParaRPr lang="fr-FR" sz="5400" dirty="0">
              <a:solidFill>
                <a:srgbClr val="953735"/>
              </a:solidFill>
            </a:endParaRPr>
          </a:p>
          <a:p>
            <a:endParaRPr lang="fr-FR" sz="1200" dirty="0">
              <a:solidFill>
                <a:srgbClr val="953735"/>
              </a:solidFill>
            </a:endParaRPr>
          </a:p>
        </p:txBody>
      </p:sp>
      <p:sp>
        <p:nvSpPr>
          <p:cNvPr id="17" name="Text Box 31"/>
          <p:cNvSpPr txBox="1">
            <a:spLocks noChangeArrowheads="1"/>
          </p:cNvSpPr>
          <p:nvPr/>
        </p:nvSpPr>
        <p:spPr bwMode="auto">
          <a:xfrm>
            <a:off x="4149970" y="3665545"/>
            <a:ext cx="4177812" cy="584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fr-FR" sz="3200" dirty="0">
              <a:solidFill>
                <a:srgbClr val="953735"/>
              </a:solidFill>
            </a:endParaRPr>
          </a:p>
        </p:txBody>
      </p:sp>
      <p:sp>
        <p:nvSpPr>
          <p:cNvPr id="20" name="Text Box 8"/>
          <p:cNvSpPr txBox="1">
            <a:spLocks noChangeArrowheads="1"/>
          </p:cNvSpPr>
          <p:nvPr/>
        </p:nvSpPr>
        <p:spPr bwMode="auto">
          <a:xfrm>
            <a:off x="4079631" y="1147766"/>
            <a:ext cx="41778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fr-FR" sz="1400" dirty="0">
              <a:latin typeface="+mj-lt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dirty="0">
                <a:solidFill>
                  <a:srgbClr val="000000"/>
                </a:solidFill>
              </a:rPr>
              <a:t>Agendas des manifestations : Les exploitations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722410" y="1527454"/>
            <a:ext cx="7049458" cy="4598710"/>
          </a:xfrm>
        </p:spPr>
        <p:txBody>
          <a:bodyPr>
            <a:normAutofit/>
          </a:bodyPr>
          <a:lstStyle/>
          <a:p>
            <a:r>
              <a:rPr lang="fr-FR" sz="2200" dirty="0">
                <a:solidFill>
                  <a:srgbClr val="FF0000"/>
                </a:solidFill>
              </a:rPr>
              <a:t>Agenda sur Sites Internet </a:t>
            </a:r>
            <a:r>
              <a:rPr lang="fr-FR" sz="1500" dirty="0"/>
              <a:t>(ex. </a:t>
            </a:r>
            <a:r>
              <a:rPr lang="fr-FR" sz="1500" dirty="0" err="1" smtClean="0"/>
              <a:t>Culturo</a:t>
            </a:r>
            <a:r>
              <a:rPr lang="fr-FR" sz="1500" dirty="0" smtClean="0"/>
              <a:t>, </a:t>
            </a:r>
            <a:r>
              <a:rPr lang="fr-FR" sz="1500" dirty="0"/>
              <a:t>Agence régionale du </a:t>
            </a:r>
            <a:r>
              <a:rPr lang="fr-FR" sz="1500" dirty="0" smtClean="0"/>
              <a:t>livre)</a:t>
            </a:r>
            <a:br>
              <a:rPr lang="fr-FR" sz="1500" dirty="0" smtClean="0"/>
            </a:br>
            <a:endParaRPr lang="fr-FR" sz="1100" dirty="0" smtClean="0"/>
          </a:p>
          <a:p>
            <a:r>
              <a:rPr lang="fr-FR" sz="2200" dirty="0">
                <a:solidFill>
                  <a:srgbClr val="FF0000"/>
                </a:solidFill>
              </a:rPr>
              <a:t>Publications</a:t>
            </a:r>
            <a:r>
              <a:rPr lang="fr-FR" sz="3600" dirty="0">
                <a:solidFill>
                  <a:srgbClr val="FF0000"/>
                </a:solidFill>
              </a:rPr>
              <a:t> </a:t>
            </a:r>
            <a:r>
              <a:rPr lang="fr-FR" sz="1500" dirty="0"/>
              <a:t>(ex. Terre de </a:t>
            </a:r>
            <a:r>
              <a:rPr lang="fr-FR" sz="1500" dirty="0" smtClean="0"/>
              <a:t>Festivals…</a:t>
            </a:r>
            <a:r>
              <a:rPr lang="fr-FR" sz="1500" dirty="0" smtClean="0"/>
              <a:t>)</a:t>
            </a:r>
          </a:p>
          <a:p>
            <a:pPr marL="0" indent="0">
              <a:buNone/>
            </a:pPr>
            <a:endParaRPr lang="fr-FR" sz="1600" dirty="0" smtClean="0"/>
          </a:p>
          <a:p>
            <a:r>
              <a:rPr lang="fr-FR" sz="2200" dirty="0">
                <a:solidFill>
                  <a:srgbClr val="FF0000"/>
                </a:solidFill>
              </a:rPr>
              <a:t>Dénombrements</a:t>
            </a:r>
          </a:p>
          <a:p>
            <a:pPr marL="0" indent="0">
              <a:buNone/>
            </a:pPr>
            <a:endParaRPr lang="fr-FR" sz="2200" dirty="0" smtClean="0">
              <a:solidFill>
                <a:srgbClr val="FF0000"/>
              </a:solidFill>
            </a:endParaRPr>
          </a:p>
          <a:p>
            <a:r>
              <a:rPr lang="fr-FR" sz="2200" dirty="0">
                <a:solidFill>
                  <a:srgbClr val="FF0000"/>
                </a:solidFill>
              </a:rPr>
              <a:t>Applications </a:t>
            </a:r>
            <a:r>
              <a:rPr lang="fr-FR" sz="2200" dirty="0" err="1">
                <a:solidFill>
                  <a:srgbClr val="FF0000"/>
                </a:solidFill>
              </a:rPr>
              <a:t>smartphone</a:t>
            </a:r>
            <a:endParaRPr lang="fr-FR" sz="2200" dirty="0">
              <a:solidFill>
                <a:srgbClr val="FF0000"/>
              </a:solidFill>
            </a:endParaRPr>
          </a:p>
          <a:p>
            <a:endParaRPr lang="fr-FR" sz="8800" dirty="0">
              <a:solidFill>
                <a:srgbClr val="953735"/>
              </a:solidFill>
            </a:endParaRPr>
          </a:p>
          <a:p>
            <a:endParaRPr lang="fr-FR" dirty="0"/>
          </a:p>
          <a:p>
            <a:endParaRPr lang="fr-FR" sz="4800" dirty="0">
              <a:solidFill>
                <a:srgbClr val="953735"/>
              </a:solidFill>
            </a:endParaRPr>
          </a:p>
          <a:p>
            <a:endParaRPr lang="fr-FR" dirty="0"/>
          </a:p>
          <a:p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7D66B-59FE-2D4F-8357-72457BF8A9F0}" type="datetime1">
              <a:rPr lang="fr-FR" smtClean="0"/>
              <a:t>05/12/17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Centre d'information et de documentation</a:t>
            </a:r>
            <a:endParaRPr lang="fr-FR" dirty="0"/>
          </a:p>
        </p:txBody>
      </p:sp>
      <p:sp>
        <p:nvSpPr>
          <p:cNvPr id="23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D8F14-73C9-1D43-82EC-36ED18BB6E3E}" type="slidenum">
              <a:rPr lang="fr-FR" smtClean="0"/>
              <a:pPr/>
              <a:t>18</a:t>
            </a:fld>
            <a:endParaRPr lang="fr-FR"/>
          </a:p>
        </p:txBody>
      </p:sp>
      <p:pic>
        <p:nvPicPr>
          <p:cNvPr id="18" name="Picture 9" descr="sortie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828" y="2552708"/>
            <a:ext cx="1266092" cy="1112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192" y="3847791"/>
            <a:ext cx="1028081" cy="1028081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87181" y="3847791"/>
            <a:ext cx="1166019" cy="757155"/>
          </a:xfrm>
          <a:prstGeom prst="rect">
            <a:avLst/>
          </a:prstGeom>
        </p:spPr>
      </p:pic>
      <p:graphicFrame>
        <p:nvGraphicFramePr>
          <p:cNvPr id="2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54156295"/>
              </p:ext>
            </p:extLst>
          </p:nvPr>
        </p:nvGraphicFramePr>
        <p:xfrm>
          <a:off x="5360377" y="2819408"/>
          <a:ext cx="1318846" cy="846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8" name="Graphique" r:id="rId6" imgW="7429500" imgH="4406900" progId="MSGraph.Chart.8">
                  <p:embed/>
                </p:oleObj>
              </mc:Choice>
              <mc:Fallback>
                <p:oleObj name="Graphique" r:id="rId6" imgW="7429500" imgH="4406900" progId="MSGraph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60377" y="2819408"/>
                        <a:ext cx="1318846" cy="846137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4" name="Image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828" y="1528794"/>
            <a:ext cx="1428019" cy="88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521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1030"/>
          <p:cNvSpPr txBox="1">
            <a:spLocks noChangeArrowheads="1"/>
          </p:cNvSpPr>
          <p:nvPr/>
        </p:nvSpPr>
        <p:spPr bwMode="auto">
          <a:xfrm>
            <a:off x="607197" y="2601429"/>
            <a:ext cx="1600200" cy="307777"/>
          </a:xfrm>
          <a:prstGeom prst="rect">
            <a:avLst/>
          </a:prstGeom>
          <a:gradFill rotWithShape="0">
            <a:gsLst>
              <a:gs pos="0">
                <a:srgbClr val="686868"/>
              </a:gs>
              <a:gs pos="100000">
                <a:srgbClr val="686868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>
            <a:outerShdw blurRad="63500" dist="38097" dir="2700000" algn="ctr" rotWithShape="0">
              <a:srgbClr val="000000">
                <a:alpha val="7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1400" dirty="0" smtClean="0">
                <a:solidFill>
                  <a:schemeClr val="bg1"/>
                </a:solidFill>
              </a:rPr>
              <a:t>Etablissements</a:t>
            </a:r>
            <a:endParaRPr lang="fr-FR" dirty="0"/>
          </a:p>
        </p:txBody>
      </p:sp>
      <p:sp>
        <p:nvSpPr>
          <p:cNvPr id="9" name="Text Box 1031"/>
          <p:cNvSpPr txBox="1">
            <a:spLocks noChangeArrowheads="1"/>
          </p:cNvSpPr>
          <p:nvPr/>
        </p:nvSpPr>
        <p:spPr bwMode="auto">
          <a:xfrm>
            <a:off x="3385331" y="2601429"/>
            <a:ext cx="1600200" cy="3048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63500" dist="38097" dir="2700000" algn="ctr" rotWithShape="0">
              <a:srgbClr val="000000">
                <a:alpha val="7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1400" dirty="0" smtClean="0">
                <a:solidFill>
                  <a:schemeClr val="bg1"/>
                </a:solidFill>
              </a:rPr>
              <a:t>Lien et index</a:t>
            </a:r>
            <a:endParaRPr lang="fr-FR" dirty="0"/>
          </a:p>
        </p:txBody>
      </p:sp>
      <p:sp>
        <p:nvSpPr>
          <p:cNvPr id="10" name="Text Box 1032"/>
          <p:cNvSpPr txBox="1">
            <a:spLocks noChangeArrowheads="1"/>
          </p:cNvSpPr>
          <p:nvPr/>
        </p:nvSpPr>
        <p:spPr bwMode="auto">
          <a:xfrm>
            <a:off x="6172842" y="2601429"/>
            <a:ext cx="1600200" cy="523220"/>
          </a:xfrm>
          <a:prstGeom prst="rect">
            <a:avLst/>
          </a:prstGeom>
          <a:gradFill rotWithShape="0">
            <a:gsLst>
              <a:gs pos="0">
                <a:srgbClr val="686868"/>
              </a:gs>
              <a:gs pos="100000">
                <a:srgbClr val="686868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>
            <a:outerShdw blurRad="63500" dist="38097" dir="2700000" algn="ctr" rotWithShape="0">
              <a:srgbClr val="000000">
                <a:alpha val="7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1400" dirty="0" smtClean="0">
                <a:solidFill>
                  <a:schemeClr val="bg1"/>
                </a:solidFill>
              </a:rPr>
              <a:t>Personnes physiques</a:t>
            </a:r>
            <a:endParaRPr lang="fr-FR" dirty="0"/>
          </a:p>
        </p:txBody>
      </p:sp>
      <p:sp>
        <p:nvSpPr>
          <p:cNvPr id="11" name="Text Box 1033"/>
          <p:cNvSpPr txBox="1">
            <a:spLocks noChangeArrowheads="1"/>
          </p:cNvSpPr>
          <p:nvPr/>
        </p:nvSpPr>
        <p:spPr bwMode="auto">
          <a:xfrm>
            <a:off x="3350397" y="1702904"/>
            <a:ext cx="1600200" cy="307777"/>
          </a:xfrm>
          <a:prstGeom prst="rect">
            <a:avLst/>
          </a:prstGeom>
          <a:gradFill rotWithShape="0">
            <a:gsLst>
              <a:gs pos="0">
                <a:srgbClr val="686868"/>
              </a:gs>
              <a:gs pos="100000">
                <a:srgbClr val="686868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>
            <a:outerShdw blurRad="63500" dist="38097" dir="2700000" algn="ctr" rotWithShape="0">
              <a:srgbClr val="000000">
                <a:alpha val="7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1400" dirty="0" smtClean="0">
                <a:solidFill>
                  <a:schemeClr val="bg1"/>
                </a:solidFill>
              </a:rPr>
              <a:t>Opérateurs</a:t>
            </a:r>
            <a:endParaRPr lang="fr-FR" dirty="0"/>
          </a:p>
        </p:txBody>
      </p:sp>
      <p:sp>
        <p:nvSpPr>
          <p:cNvPr id="12" name="Text Box 1034"/>
          <p:cNvSpPr txBox="1">
            <a:spLocks noChangeArrowheads="1"/>
          </p:cNvSpPr>
          <p:nvPr/>
        </p:nvSpPr>
        <p:spPr bwMode="auto">
          <a:xfrm>
            <a:off x="2929919" y="4274324"/>
            <a:ext cx="1600200" cy="307777"/>
          </a:xfrm>
          <a:prstGeom prst="rect">
            <a:avLst/>
          </a:prstGeom>
          <a:gradFill rotWithShape="0">
            <a:gsLst>
              <a:gs pos="0">
                <a:srgbClr val="686868"/>
              </a:gs>
              <a:gs pos="100000">
                <a:srgbClr val="686868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>
            <a:outerShdw blurRad="63500" dist="38097" dir="2700000" algn="ctr" rotWithShape="0">
              <a:srgbClr val="000000">
                <a:alpha val="7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1400" dirty="0" smtClean="0">
                <a:solidFill>
                  <a:schemeClr val="bg1"/>
                </a:solidFill>
              </a:rPr>
              <a:t>Activité 1</a:t>
            </a:r>
            <a:endParaRPr lang="fr-FR" dirty="0"/>
          </a:p>
        </p:txBody>
      </p:sp>
      <p:sp>
        <p:nvSpPr>
          <p:cNvPr id="13" name="Text Box 1035"/>
          <p:cNvSpPr txBox="1">
            <a:spLocks noChangeArrowheads="1"/>
          </p:cNvSpPr>
          <p:nvPr/>
        </p:nvSpPr>
        <p:spPr bwMode="auto">
          <a:xfrm>
            <a:off x="3385331" y="4010997"/>
            <a:ext cx="1600200" cy="307777"/>
          </a:xfrm>
          <a:prstGeom prst="rect">
            <a:avLst/>
          </a:prstGeom>
          <a:gradFill rotWithShape="0">
            <a:gsLst>
              <a:gs pos="0">
                <a:srgbClr val="686868"/>
              </a:gs>
              <a:gs pos="100000">
                <a:srgbClr val="686868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>
            <a:outerShdw blurRad="63500" dist="38097" dir="2700000" algn="ctr" rotWithShape="0">
              <a:srgbClr val="000000">
                <a:alpha val="7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1400" dirty="0" smtClean="0">
                <a:solidFill>
                  <a:schemeClr val="bg1"/>
                </a:solidFill>
              </a:rPr>
              <a:t>Activité 2</a:t>
            </a:r>
            <a:endParaRPr lang="fr-FR" dirty="0"/>
          </a:p>
        </p:txBody>
      </p:sp>
      <p:sp>
        <p:nvSpPr>
          <p:cNvPr id="14" name="Text Box 1036"/>
          <p:cNvSpPr txBox="1">
            <a:spLocks noChangeArrowheads="1"/>
          </p:cNvSpPr>
          <p:nvPr/>
        </p:nvSpPr>
        <p:spPr bwMode="auto">
          <a:xfrm>
            <a:off x="1877223" y="5341777"/>
            <a:ext cx="1600200" cy="52322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63500" dist="38097" dir="2700000" algn="ctr" rotWithShape="0">
              <a:srgbClr val="000000">
                <a:alpha val="7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1400" dirty="0" smtClean="0">
                <a:solidFill>
                  <a:schemeClr val="bg1"/>
                </a:solidFill>
              </a:rPr>
              <a:t>Agenda des manifestations</a:t>
            </a:r>
            <a:endParaRPr lang="fr-FR" sz="1400" dirty="0"/>
          </a:p>
        </p:txBody>
      </p:sp>
      <p:sp>
        <p:nvSpPr>
          <p:cNvPr id="15" name="Text Box 1037"/>
          <p:cNvSpPr txBox="1">
            <a:spLocks noChangeArrowheads="1"/>
          </p:cNvSpPr>
          <p:nvPr/>
        </p:nvSpPr>
        <p:spPr bwMode="auto">
          <a:xfrm>
            <a:off x="6187440" y="4684131"/>
            <a:ext cx="2819400" cy="307777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  <a:effectLst>
            <a:outerShdw blurRad="63500" dist="38097" dir="2700000" algn="ctr" rotWithShape="0">
              <a:srgbClr val="000000">
                <a:alpha val="7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1400" dirty="0" smtClean="0">
                <a:solidFill>
                  <a:schemeClr val="bg1"/>
                </a:solidFill>
              </a:rPr>
              <a:t>Dispositifs de financement</a:t>
            </a:r>
            <a:endParaRPr lang="fr-FR" sz="1400" dirty="0"/>
          </a:p>
        </p:txBody>
      </p:sp>
      <p:sp>
        <p:nvSpPr>
          <p:cNvPr id="16" name="Text Box 1035"/>
          <p:cNvSpPr txBox="1">
            <a:spLocks noChangeArrowheads="1"/>
          </p:cNvSpPr>
          <p:nvPr/>
        </p:nvSpPr>
        <p:spPr bwMode="auto">
          <a:xfrm>
            <a:off x="3783098" y="3712151"/>
            <a:ext cx="1600200" cy="307777"/>
          </a:xfrm>
          <a:prstGeom prst="rect">
            <a:avLst/>
          </a:prstGeom>
          <a:gradFill rotWithShape="0">
            <a:gsLst>
              <a:gs pos="0">
                <a:srgbClr val="686868"/>
              </a:gs>
              <a:gs pos="100000">
                <a:srgbClr val="686868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>
            <a:outerShdw blurRad="63500" dist="38097" dir="2700000" algn="ctr" rotWithShape="0">
              <a:srgbClr val="000000">
                <a:alpha val="7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1400" dirty="0" smtClean="0">
                <a:solidFill>
                  <a:schemeClr val="bg1"/>
                </a:solidFill>
              </a:rPr>
              <a:t>Activité 3</a:t>
            </a:r>
            <a:endParaRPr lang="fr-FR" dirty="0"/>
          </a:p>
        </p:txBody>
      </p:sp>
      <p:sp>
        <p:nvSpPr>
          <p:cNvPr id="17" name="Text Box 1036"/>
          <p:cNvSpPr txBox="1">
            <a:spLocks noChangeArrowheads="1"/>
          </p:cNvSpPr>
          <p:nvPr/>
        </p:nvSpPr>
        <p:spPr bwMode="auto">
          <a:xfrm>
            <a:off x="3839775" y="5348187"/>
            <a:ext cx="1600200" cy="52322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63500" dist="38097" dir="2700000" algn="ctr" rotWithShape="0">
              <a:srgbClr val="000000">
                <a:alpha val="7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1400" dirty="0" smtClean="0">
                <a:solidFill>
                  <a:schemeClr val="bg1"/>
                </a:solidFill>
              </a:rPr>
              <a:t>Agenda des formations</a:t>
            </a:r>
            <a:endParaRPr lang="fr-FR" sz="1400" dirty="0"/>
          </a:p>
        </p:txBody>
      </p:sp>
      <p:sp>
        <p:nvSpPr>
          <p:cNvPr id="18" name="Text Box 1036"/>
          <p:cNvSpPr txBox="1">
            <a:spLocks noChangeArrowheads="1"/>
          </p:cNvSpPr>
          <p:nvPr/>
        </p:nvSpPr>
        <p:spPr bwMode="auto">
          <a:xfrm>
            <a:off x="621795" y="4187232"/>
            <a:ext cx="1600200" cy="30777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>
            <a:outerShdw blurRad="63500" dist="38097" dir="2700000" algn="ctr" rotWithShape="0">
              <a:srgbClr val="000000">
                <a:alpha val="7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1400" dirty="0" smtClean="0">
                <a:solidFill>
                  <a:schemeClr val="bg1"/>
                </a:solidFill>
              </a:rPr>
              <a:t>Equipements</a:t>
            </a:r>
            <a:endParaRPr lang="fr-FR" sz="1400" dirty="0"/>
          </a:p>
        </p:txBody>
      </p:sp>
      <p:cxnSp>
        <p:nvCxnSpPr>
          <p:cNvPr id="20" name="Connecteur droit 19"/>
          <p:cNvCxnSpPr/>
          <p:nvPr/>
        </p:nvCxnSpPr>
        <p:spPr>
          <a:xfrm>
            <a:off x="2221995" y="2789437"/>
            <a:ext cx="11430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/>
          <p:cNvCxnSpPr/>
          <p:nvPr/>
        </p:nvCxnSpPr>
        <p:spPr>
          <a:xfrm>
            <a:off x="4994391" y="2791025"/>
            <a:ext cx="11430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/>
          <p:cNvCxnSpPr/>
          <p:nvPr/>
        </p:nvCxnSpPr>
        <p:spPr>
          <a:xfrm rot="5400000">
            <a:off x="3937753" y="2306055"/>
            <a:ext cx="591542" cy="79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3"/>
          <p:cNvCxnSpPr/>
          <p:nvPr/>
        </p:nvCxnSpPr>
        <p:spPr>
          <a:xfrm rot="5400000">
            <a:off x="3854324" y="3302013"/>
            <a:ext cx="76237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31"/>
          <p:cNvCxnSpPr/>
          <p:nvPr/>
        </p:nvCxnSpPr>
        <p:spPr>
          <a:xfrm rot="5400000">
            <a:off x="2735850" y="4965144"/>
            <a:ext cx="766086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 Box 1036"/>
          <p:cNvSpPr txBox="1">
            <a:spLocks noChangeArrowheads="1"/>
          </p:cNvSpPr>
          <p:nvPr/>
        </p:nvSpPr>
        <p:spPr bwMode="auto">
          <a:xfrm>
            <a:off x="6193860" y="4237016"/>
            <a:ext cx="1600200" cy="307777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  <a:effectLst>
            <a:outerShdw blurRad="63500" dist="38097" dir="2700000" algn="ctr" rotWithShape="0">
              <a:srgbClr val="000000">
                <a:alpha val="7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1400" dirty="0" err="1" smtClean="0">
                <a:solidFill>
                  <a:schemeClr val="bg1"/>
                </a:solidFill>
              </a:rPr>
              <a:t>Oeuvres</a:t>
            </a:r>
            <a:endParaRPr lang="fr-FR" sz="1400" dirty="0"/>
          </a:p>
        </p:txBody>
      </p:sp>
      <p:cxnSp>
        <p:nvCxnSpPr>
          <p:cNvPr id="39" name="Connecteur droit 38"/>
          <p:cNvCxnSpPr/>
          <p:nvPr/>
        </p:nvCxnSpPr>
        <p:spPr>
          <a:xfrm rot="5400000">
            <a:off x="4270958" y="4844257"/>
            <a:ext cx="1007859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/>
          <p:cNvCxnSpPr>
            <a:stCxn id="18" idx="3"/>
          </p:cNvCxnSpPr>
          <p:nvPr/>
        </p:nvCxnSpPr>
        <p:spPr>
          <a:xfrm flipV="1">
            <a:off x="2221995" y="2944534"/>
            <a:ext cx="1561103" cy="1396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dirty="0">
                <a:solidFill>
                  <a:srgbClr val="000000"/>
                </a:solidFill>
              </a:rPr>
              <a:t>RIC : organisation des </a:t>
            </a:r>
            <a:r>
              <a:rPr lang="fr-FR" dirty="0" smtClean="0">
                <a:solidFill>
                  <a:srgbClr val="000000"/>
                </a:solidFill>
              </a:rPr>
              <a:t>fichiers</a:t>
            </a:r>
            <a:endParaRPr lang="fr-FR" dirty="0">
              <a:solidFill>
                <a:srgbClr val="000000"/>
              </a:solidFill>
            </a:endParaRP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7CB48-22C8-B84F-994E-F3C70363927E}" type="datetime1">
              <a:rPr lang="fr-FR" smtClean="0"/>
              <a:t>05/12/17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Centre d'information et de documentation</a:t>
            </a:r>
            <a:endParaRPr lang="fr-FR" dirty="0"/>
          </a:p>
        </p:txBody>
      </p:sp>
      <p:sp>
        <p:nvSpPr>
          <p:cNvPr id="19" name="Espace réservé du numéro de diapositive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D8F14-73C9-1D43-82EC-36ED18BB6E3E}" type="slidenum">
              <a:rPr lang="fr-FR" smtClean="0"/>
              <a:pPr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971527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altLang="ja-JP" dirty="0"/>
              <a:t>Agence créée en </a:t>
            </a:r>
            <a:r>
              <a:rPr lang="fr-FR" altLang="ja-JP" dirty="0" smtClean="0"/>
              <a:t>1974</a:t>
            </a:r>
          </a:p>
          <a:p>
            <a:endParaRPr lang="fr-FR" altLang="ja-JP" dirty="0" smtClean="0"/>
          </a:p>
          <a:p>
            <a:r>
              <a:rPr lang="fr-FR" altLang="ja-JP" dirty="0" smtClean="0"/>
              <a:t>conventionnée </a:t>
            </a:r>
            <a:r>
              <a:rPr lang="fr-FR" altLang="ja-JP" dirty="0"/>
              <a:t>par la Région Provence-Alpes-Côte d’Azur et le ministère de la Culture et de la </a:t>
            </a:r>
            <a:r>
              <a:rPr lang="fr-FR" altLang="ja-JP" dirty="0" smtClean="0"/>
              <a:t>Communication</a:t>
            </a:r>
          </a:p>
          <a:p>
            <a:pPr marL="0" indent="0">
              <a:buNone/>
            </a:pPr>
            <a:endParaRPr lang="fr-FR" altLang="ja-JP" dirty="0" smtClean="0"/>
          </a:p>
          <a:p>
            <a:r>
              <a:rPr lang="fr-FR" altLang="ja-JP" dirty="0"/>
              <a:t>installée au Logis du Bras d’Or-Maison Darius Milhaud</a:t>
            </a:r>
            <a:endParaRPr lang="fr-FR" sz="1800" dirty="0">
              <a:solidFill>
                <a:schemeClr val="bg2"/>
              </a:solidFill>
            </a:endParaRPr>
          </a:p>
          <a:p>
            <a:pPr marL="0" indent="0">
              <a:buNone/>
            </a:pPr>
            <a:endParaRPr lang="fr-FR" altLang="ja-JP" dirty="0"/>
          </a:p>
          <a:p>
            <a:pPr marL="0" indent="0">
              <a:buNone/>
            </a:pPr>
            <a:endParaRPr lang="fr-FR" altLang="ja-JP" dirty="0"/>
          </a:p>
          <a:p>
            <a:endParaRPr lang="fr-FR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dirty="0" smtClean="0"/>
              <a:t>Un lieu </a:t>
            </a:r>
            <a:r>
              <a:rPr lang="fr-FR" dirty="0"/>
              <a:t>ressource et de </a:t>
            </a:r>
            <a:r>
              <a:rPr lang="fr-FR" dirty="0" smtClean="0"/>
              <a:t>développement </a:t>
            </a:r>
            <a:br>
              <a:rPr lang="fr-FR" dirty="0" smtClean="0"/>
            </a:br>
            <a:r>
              <a:rPr lang="fr-FR" dirty="0" smtClean="0"/>
              <a:t>des </a:t>
            </a:r>
            <a:r>
              <a:rPr lang="fr-FR" dirty="0"/>
              <a:t>arts du spectacle en PACA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4BEA7-8160-8349-ABC8-BAD1392F8359}" type="datetime1">
              <a:rPr lang="fr-FR" smtClean="0"/>
              <a:t>05/12/17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Centre d'information et de documentation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D8F14-73C9-1D43-82EC-36ED18BB6E3E}" type="slidenum">
              <a:rPr lang="fr-FR" smtClean="0"/>
              <a:pPr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193305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00"/>
            <a:ext cx="9144000" cy="6579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116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300"/>
            <a:ext cx="9144000" cy="662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0025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300"/>
            <a:ext cx="9144000" cy="6609314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105830" y="1246375"/>
            <a:ext cx="1740314" cy="369332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rgbClr val="FFFFFF"/>
                </a:solidFill>
              </a:rPr>
              <a:t>Commentaires</a:t>
            </a:r>
            <a:endParaRPr lang="fr-FR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8888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4950026" y="3162505"/>
            <a:ext cx="405681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1400" dirty="0" smtClean="0"/>
          </a:p>
          <a:p>
            <a:endParaRPr lang="fr-FR" sz="1400" dirty="0"/>
          </a:p>
          <a:p>
            <a:endParaRPr lang="fr-FR" sz="1400" b="1" dirty="0" smtClean="0"/>
          </a:p>
        </p:txBody>
      </p:sp>
      <p:sp>
        <p:nvSpPr>
          <p:cNvPr id="8" name="Text Box 1030"/>
          <p:cNvSpPr txBox="1">
            <a:spLocks noChangeArrowheads="1"/>
          </p:cNvSpPr>
          <p:nvPr/>
        </p:nvSpPr>
        <p:spPr bwMode="auto">
          <a:xfrm>
            <a:off x="6722719" y="3812136"/>
            <a:ext cx="1600200" cy="73025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63500" dist="38097" dir="2700000" algn="ctr" rotWithShape="0">
              <a:srgbClr val="000000">
                <a:alpha val="7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1400" dirty="0">
                <a:solidFill>
                  <a:schemeClr val="bg1"/>
                </a:solidFill>
              </a:rPr>
              <a:t>Centre d</a:t>
            </a:r>
            <a:r>
              <a:rPr lang="ja-JP" altLang="fr-FR" sz="1400" dirty="0">
                <a:solidFill>
                  <a:schemeClr val="bg1"/>
                </a:solidFill>
              </a:rPr>
              <a:t>’</a:t>
            </a:r>
            <a:r>
              <a:rPr lang="fr-FR" sz="1400" dirty="0">
                <a:solidFill>
                  <a:schemeClr val="bg1"/>
                </a:solidFill>
              </a:rPr>
              <a:t>information et de documentation</a:t>
            </a:r>
            <a:endParaRPr lang="fr-FR" dirty="0"/>
          </a:p>
        </p:txBody>
      </p:sp>
      <p:sp>
        <p:nvSpPr>
          <p:cNvPr id="9" name="Text Box 1031"/>
          <p:cNvSpPr txBox="1">
            <a:spLocks noChangeArrowheads="1"/>
          </p:cNvSpPr>
          <p:nvPr/>
        </p:nvSpPr>
        <p:spPr bwMode="auto">
          <a:xfrm>
            <a:off x="6722719" y="3010105"/>
            <a:ext cx="1600200" cy="52322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63500" dist="38097" dir="2700000" algn="ctr" rotWithShape="0">
              <a:srgbClr val="000000">
                <a:alpha val="7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1400" dirty="0" smtClean="0">
                <a:solidFill>
                  <a:schemeClr val="bg1"/>
                </a:solidFill>
              </a:rPr>
              <a:t>Service</a:t>
            </a:r>
            <a:br>
              <a:rPr lang="fr-FR" sz="1400" dirty="0" smtClean="0">
                <a:solidFill>
                  <a:schemeClr val="bg1"/>
                </a:solidFill>
              </a:rPr>
            </a:br>
            <a:r>
              <a:rPr lang="fr-FR" sz="1400" dirty="0" smtClean="0">
                <a:solidFill>
                  <a:schemeClr val="bg1"/>
                </a:solidFill>
              </a:rPr>
              <a:t>Observatoire</a:t>
            </a:r>
            <a:endParaRPr lang="fr-FR" dirty="0"/>
          </a:p>
        </p:txBody>
      </p:sp>
      <p:sp>
        <p:nvSpPr>
          <p:cNvPr id="10" name="Text Box 1032"/>
          <p:cNvSpPr txBox="1">
            <a:spLocks noChangeArrowheads="1"/>
          </p:cNvSpPr>
          <p:nvPr/>
        </p:nvSpPr>
        <p:spPr bwMode="auto">
          <a:xfrm>
            <a:off x="557859" y="4790329"/>
            <a:ext cx="1600200" cy="3048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63500" dist="38097" dir="2700000" algn="ctr" rotWithShape="0">
              <a:srgbClr val="000000">
                <a:alpha val="7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1400" dirty="0">
                <a:solidFill>
                  <a:schemeClr val="bg1"/>
                </a:solidFill>
              </a:rPr>
              <a:t>Service formation</a:t>
            </a:r>
            <a:endParaRPr lang="fr-FR" dirty="0"/>
          </a:p>
        </p:txBody>
      </p:sp>
      <p:sp>
        <p:nvSpPr>
          <p:cNvPr id="11" name="Text Box 1033"/>
          <p:cNvSpPr txBox="1">
            <a:spLocks noChangeArrowheads="1"/>
          </p:cNvSpPr>
          <p:nvPr/>
        </p:nvSpPr>
        <p:spPr bwMode="auto">
          <a:xfrm>
            <a:off x="3560007" y="2012317"/>
            <a:ext cx="1600200" cy="51752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63500" dist="38097" dir="2700000" algn="ctr" rotWithShape="0">
              <a:srgbClr val="000000">
                <a:alpha val="7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1400" dirty="0">
                <a:solidFill>
                  <a:schemeClr val="bg1"/>
                </a:solidFill>
              </a:rPr>
              <a:t>Direction</a:t>
            </a:r>
            <a:br>
              <a:rPr lang="fr-FR" sz="1400" dirty="0">
                <a:solidFill>
                  <a:schemeClr val="bg1"/>
                </a:solidFill>
              </a:rPr>
            </a:br>
            <a:r>
              <a:rPr lang="fr-FR" sz="1400" dirty="0">
                <a:solidFill>
                  <a:schemeClr val="bg1"/>
                </a:solidFill>
              </a:rPr>
              <a:t>Administration</a:t>
            </a:r>
            <a:endParaRPr lang="fr-FR" dirty="0"/>
          </a:p>
        </p:txBody>
      </p:sp>
      <p:sp>
        <p:nvSpPr>
          <p:cNvPr id="12" name="Text Box 1034"/>
          <p:cNvSpPr txBox="1">
            <a:spLocks noChangeArrowheads="1"/>
          </p:cNvSpPr>
          <p:nvPr/>
        </p:nvSpPr>
        <p:spPr bwMode="auto">
          <a:xfrm>
            <a:off x="3541973" y="2934385"/>
            <a:ext cx="1600200" cy="51752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63500" dist="38097" dir="2700000" algn="ctr" rotWithShape="0">
              <a:srgbClr val="000000">
                <a:alpha val="7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1400" dirty="0">
                <a:solidFill>
                  <a:schemeClr val="bg1"/>
                </a:solidFill>
              </a:rPr>
              <a:t>Services généraux</a:t>
            </a:r>
            <a:endParaRPr lang="fr-FR" dirty="0"/>
          </a:p>
        </p:txBody>
      </p:sp>
      <p:sp>
        <p:nvSpPr>
          <p:cNvPr id="13" name="Text Box 1035"/>
          <p:cNvSpPr txBox="1">
            <a:spLocks noChangeArrowheads="1"/>
          </p:cNvSpPr>
          <p:nvPr/>
        </p:nvSpPr>
        <p:spPr bwMode="auto">
          <a:xfrm>
            <a:off x="3559436" y="3604310"/>
            <a:ext cx="1600200" cy="51752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63500" dist="38097" dir="2700000" algn="ctr" rotWithShape="0">
              <a:srgbClr val="000000">
                <a:alpha val="7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1400" dirty="0">
                <a:solidFill>
                  <a:schemeClr val="bg1"/>
                </a:solidFill>
              </a:rPr>
              <a:t>Service informatique</a:t>
            </a:r>
            <a:endParaRPr lang="fr-FR" dirty="0"/>
          </a:p>
        </p:txBody>
      </p:sp>
      <p:sp>
        <p:nvSpPr>
          <p:cNvPr id="14" name="Text Box 1036"/>
          <p:cNvSpPr txBox="1">
            <a:spLocks noChangeArrowheads="1"/>
          </p:cNvSpPr>
          <p:nvPr/>
        </p:nvSpPr>
        <p:spPr bwMode="auto">
          <a:xfrm>
            <a:off x="557859" y="3919119"/>
            <a:ext cx="1600200" cy="52322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63500" dist="38097" dir="2700000" algn="ctr" rotWithShape="0">
              <a:srgbClr val="000000">
                <a:alpha val="7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1400" dirty="0" smtClean="0">
                <a:solidFill>
                  <a:schemeClr val="bg1"/>
                </a:solidFill>
              </a:rPr>
              <a:t>Service emploi-entreprises</a:t>
            </a:r>
            <a:endParaRPr lang="fr-FR" sz="1400" dirty="0"/>
          </a:p>
        </p:txBody>
      </p:sp>
      <p:sp>
        <p:nvSpPr>
          <p:cNvPr id="15" name="Text Box 1037"/>
          <p:cNvSpPr txBox="1">
            <a:spLocks noChangeArrowheads="1"/>
          </p:cNvSpPr>
          <p:nvPr/>
        </p:nvSpPr>
        <p:spPr bwMode="auto">
          <a:xfrm>
            <a:off x="557859" y="2954837"/>
            <a:ext cx="1600200" cy="738664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63500" dist="38097" dir="2700000" algn="ctr" rotWithShape="0">
              <a:srgbClr val="000000">
                <a:alpha val="7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1400" dirty="0">
                <a:solidFill>
                  <a:schemeClr val="bg1"/>
                </a:solidFill>
              </a:rPr>
              <a:t>Service </a:t>
            </a:r>
            <a:r>
              <a:rPr lang="fr-FR" sz="1400" dirty="0" smtClean="0">
                <a:solidFill>
                  <a:schemeClr val="bg1"/>
                </a:solidFill>
              </a:rPr>
              <a:t>conseil </a:t>
            </a:r>
            <a:br>
              <a:rPr lang="fr-FR" sz="1400" dirty="0" smtClean="0">
                <a:solidFill>
                  <a:schemeClr val="bg1"/>
                </a:solidFill>
              </a:rPr>
            </a:br>
            <a:r>
              <a:rPr lang="fr-FR" sz="1400" dirty="0" smtClean="0">
                <a:solidFill>
                  <a:schemeClr val="bg1"/>
                </a:solidFill>
              </a:rPr>
              <a:t>et </a:t>
            </a:r>
            <a:r>
              <a:rPr lang="fr-FR" sz="1400" dirty="0" err="1" smtClean="0">
                <a:solidFill>
                  <a:schemeClr val="bg1"/>
                </a:solidFill>
              </a:rPr>
              <a:t>développpement</a:t>
            </a:r>
            <a:endParaRPr lang="fr-FR" sz="1400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anchor="t">
            <a:noAutofit/>
          </a:bodyPr>
          <a:lstStyle/>
          <a:p>
            <a:r>
              <a:rPr lang="fr-FR" dirty="0" smtClean="0">
                <a:solidFill>
                  <a:srgbClr val="000000"/>
                </a:solidFill>
              </a:rPr>
              <a:t>L’organisation </a:t>
            </a:r>
            <a:r>
              <a:rPr lang="fr-FR" dirty="0">
                <a:solidFill>
                  <a:srgbClr val="000000"/>
                </a:solidFill>
              </a:rPr>
              <a:t>des </a:t>
            </a:r>
            <a:r>
              <a:rPr lang="fr-FR" dirty="0" smtClean="0">
                <a:solidFill>
                  <a:srgbClr val="000000"/>
                </a:solidFill>
              </a:rPr>
              <a:t>services</a:t>
            </a:r>
            <a:endParaRPr lang="fr-FR" dirty="0">
              <a:solidFill>
                <a:srgbClr val="000000"/>
              </a:solidFill>
            </a:endParaRP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38AAD-6A16-EB4F-920D-AADAD47554DB}" type="datetime1">
              <a:rPr lang="fr-FR" smtClean="0"/>
              <a:t>05/12/17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Centre d'information et de documentation</a:t>
            </a:r>
            <a:endParaRPr lang="fr-FR" dirty="0"/>
          </a:p>
        </p:txBody>
      </p:sp>
      <p:sp>
        <p:nvSpPr>
          <p:cNvPr id="16" name="Espace réservé du numéro de diapositive 15"/>
          <p:cNvSpPr>
            <a:spLocks noGrp="1"/>
          </p:cNvSpPr>
          <p:nvPr>
            <p:ph type="sldNum" sz="quarter" idx="12"/>
          </p:nvPr>
        </p:nvSpPr>
        <p:spPr>
          <a:xfrm>
            <a:off x="6553200" y="3979997"/>
            <a:ext cx="2133600" cy="365125"/>
          </a:xfrm>
        </p:spPr>
        <p:txBody>
          <a:bodyPr/>
          <a:lstStyle/>
          <a:p>
            <a:fld id="{084D8F14-73C9-1D43-82EC-36ED18BB6E3E}" type="slidenum">
              <a:rPr lang="fr-FR" smtClean="0"/>
              <a:pPr/>
              <a:t>3</a:t>
            </a:fld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333900" y="2441140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ACCOMPAGNEMENT</a:t>
            </a:r>
            <a:endParaRPr lang="fr-FR" dirty="0"/>
          </a:p>
        </p:txBody>
      </p:sp>
      <p:sp>
        <p:nvSpPr>
          <p:cNvPr id="17" name="ZoneTexte 16"/>
          <p:cNvSpPr txBox="1"/>
          <p:nvPr/>
        </p:nvSpPr>
        <p:spPr>
          <a:xfrm>
            <a:off x="6534559" y="2458190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RESSOURCES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971527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>
              <a:spcBef>
                <a:spcPct val="50000"/>
              </a:spcBef>
            </a:pPr>
            <a:endParaRPr lang="fr-FR" dirty="0">
              <a:solidFill>
                <a:schemeClr val="bg2"/>
              </a:solidFill>
            </a:endParaRPr>
          </a:p>
          <a:p>
            <a:pPr>
              <a:spcBef>
                <a:spcPct val="50000"/>
              </a:spcBef>
              <a:buFontTx/>
              <a:buChar char="•"/>
            </a:pPr>
            <a:r>
              <a:rPr lang="fr-FR" dirty="0">
                <a:solidFill>
                  <a:srgbClr val="FF0000"/>
                </a:solidFill>
              </a:rPr>
              <a:t> Missions </a:t>
            </a:r>
          </a:p>
          <a:p>
            <a:pPr lvl="1">
              <a:spcBef>
                <a:spcPct val="50000"/>
              </a:spcBef>
              <a:buFontTx/>
              <a:buChar char="•"/>
            </a:pPr>
            <a:r>
              <a:rPr lang="fr-FR" dirty="0">
                <a:solidFill>
                  <a:srgbClr val="000000"/>
                </a:solidFill>
              </a:rPr>
              <a:t>Conseil</a:t>
            </a:r>
          </a:p>
          <a:p>
            <a:pPr lvl="1">
              <a:spcBef>
                <a:spcPct val="50000"/>
              </a:spcBef>
              <a:buFontTx/>
              <a:buChar char="•"/>
            </a:pPr>
            <a:r>
              <a:rPr lang="fr-FR" dirty="0">
                <a:solidFill>
                  <a:srgbClr val="000000"/>
                </a:solidFill>
              </a:rPr>
              <a:t>Promotion</a:t>
            </a:r>
          </a:p>
          <a:p>
            <a:pPr lvl="1">
              <a:spcBef>
                <a:spcPct val="50000"/>
              </a:spcBef>
              <a:buFontTx/>
              <a:buChar char="•"/>
            </a:pPr>
            <a:r>
              <a:rPr lang="fr-FR" dirty="0">
                <a:solidFill>
                  <a:srgbClr val="000000"/>
                </a:solidFill>
              </a:rPr>
              <a:t>Concertation</a:t>
            </a:r>
          </a:p>
          <a:p>
            <a:pPr lvl="1">
              <a:spcBef>
                <a:spcPct val="50000"/>
              </a:spcBef>
              <a:buFontTx/>
              <a:buChar char="•"/>
            </a:pPr>
            <a:r>
              <a:rPr lang="fr-FR" dirty="0">
                <a:solidFill>
                  <a:srgbClr val="000000"/>
                </a:solidFill>
              </a:rPr>
              <a:t>accompagnement technique des </a:t>
            </a:r>
            <a:r>
              <a:rPr lang="fr-FR" dirty="0" smtClean="0">
                <a:solidFill>
                  <a:srgbClr val="000000"/>
                </a:solidFill>
              </a:rPr>
              <a:t>institutions</a:t>
            </a:r>
            <a:endParaRPr lang="fr-FR" dirty="0">
              <a:solidFill>
                <a:srgbClr val="000000"/>
              </a:solidFill>
            </a:endParaRP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CF1F7-D5EB-0446-9363-EBF3A1728B7C}" type="datetime1">
              <a:rPr lang="fr-FR" smtClean="0"/>
              <a:t>05/12/17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Centre d'information et de documentation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D8F14-73C9-1D43-82EC-36ED18BB6E3E}" type="slidenum">
              <a:rPr lang="fr-FR" smtClean="0"/>
              <a:pPr/>
              <a:t>4</a:t>
            </a:fld>
            <a:endParaRPr lang="fr-FR"/>
          </a:p>
        </p:txBody>
      </p:sp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dirty="0" smtClean="0">
                <a:solidFill>
                  <a:srgbClr val="000000"/>
                </a:solidFill>
              </a:rPr>
              <a:t>ACCOMPAGNEMENT : Service conseil et développement</a:t>
            </a:r>
            <a:endParaRPr lang="fr-FR" dirty="0"/>
          </a:p>
        </p:txBody>
      </p:sp>
      <p:pic>
        <p:nvPicPr>
          <p:cNvPr id="8" name="Picture 8" descr="couleur-blues-concert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5311" b="-35311"/>
          <a:stretch>
            <a:fillRect/>
          </a:stretch>
        </p:blipFill>
        <p:spPr bwMode="auto">
          <a:xfrm>
            <a:off x="457200" y="1483051"/>
            <a:ext cx="3423755" cy="3890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46675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half" idx="2"/>
          </p:nvPr>
        </p:nvSpPr>
        <p:spPr>
          <a:xfrm>
            <a:off x="4094095" y="1618670"/>
            <a:ext cx="4931231" cy="4643112"/>
          </a:xfrm>
        </p:spPr>
        <p:txBody>
          <a:bodyPr>
            <a:normAutofit/>
          </a:bodyPr>
          <a:lstStyle/>
          <a:p>
            <a:pPr>
              <a:spcBef>
                <a:spcPct val="50000"/>
              </a:spcBef>
            </a:pPr>
            <a:endParaRPr lang="fr-FR" dirty="0">
              <a:solidFill>
                <a:schemeClr val="bg2"/>
              </a:solidFill>
            </a:endParaRPr>
          </a:p>
          <a:p>
            <a:pPr>
              <a:spcBef>
                <a:spcPct val="50000"/>
              </a:spcBef>
              <a:buFontTx/>
              <a:buChar char="•"/>
            </a:pPr>
            <a:r>
              <a:rPr lang="fr-FR" dirty="0">
                <a:solidFill>
                  <a:srgbClr val="FF0000"/>
                </a:solidFill>
              </a:rPr>
              <a:t> Missions </a:t>
            </a:r>
          </a:p>
          <a:p>
            <a:pPr lvl="1">
              <a:spcBef>
                <a:spcPct val="50000"/>
              </a:spcBef>
              <a:buFontTx/>
              <a:buChar char="•"/>
            </a:pPr>
            <a:r>
              <a:rPr lang="fr-FR" dirty="0" smtClean="0">
                <a:solidFill>
                  <a:srgbClr val="000000"/>
                </a:solidFill>
              </a:rPr>
              <a:t>Accompagnement à l’entrepreneuriat et l’emploi culturel</a:t>
            </a:r>
            <a:endParaRPr lang="fr-FR" dirty="0">
              <a:solidFill>
                <a:srgbClr val="000000"/>
              </a:solidFill>
            </a:endParaRPr>
          </a:p>
          <a:p>
            <a:pPr lvl="1">
              <a:spcBef>
                <a:spcPct val="50000"/>
              </a:spcBef>
              <a:buFontTx/>
              <a:buChar char="•"/>
            </a:pPr>
            <a:r>
              <a:rPr lang="fr-FR" dirty="0" smtClean="0">
                <a:solidFill>
                  <a:srgbClr val="000000"/>
                </a:solidFill>
              </a:rPr>
              <a:t>Stratégies de développement</a:t>
            </a:r>
            <a:endParaRPr lang="fr-FR" dirty="0">
              <a:solidFill>
                <a:srgbClr val="000000"/>
              </a:solidFill>
            </a:endParaRPr>
          </a:p>
          <a:p>
            <a:pPr lvl="1">
              <a:spcBef>
                <a:spcPct val="50000"/>
              </a:spcBef>
              <a:buFontTx/>
              <a:buChar char="•"/>
            </a:pPr>
            <a:r>
              <a:rPr lang="fr-FR" dirty="0" smtClean="0">
                <a:solidFill>
                  <a:srgbClr val="000000"/>
                </a:solidFill>
              </a:rPr>
              <a:t>Recherche de financements</a:t>
            </a:r>
          </a:p>
          <a:p>
            <a:pPr lvl="1">
              <a:spcBef>
                <a:spcPct val="50000"/>
              </a:spcBef>
              <a:buFontTx/>
              <a:buChar char="•"/>
            </a:pPr>
            <a:r>
              <a:rPr lang="fr-FR" dirty="0" smtClean="0">
                <a:solidFill>
                  <a:srgbClr val="000000"/>
                </a:solidFill>
              </a:rPr>
              <a:t>Rencontres TEC</a:t>
            </a:r>
          </a:p>
          <a:p>
            <a:pPr lvl="1">
              <a:spcBef>
                <a:spcPct val="50000"/>
              </a:spcBef>
              <a:buFontTx/>
              <a:buChar char="•"/>
            </a:pPr>
            <a:r>
              <a:rPr lang="fr-FR" dirty="0" smtClean="0">
                <a:solidFill>
                  <a:srgbClr val="000000"/>
                </a:solidFill>
              </a:rPr>
              <a:t>Forum Entreprendre dans la culture</a:t>
            </a:r>
            <a:endParaRPr lang="fr-FR" dirty="0">
              <a:solidFill>
                <a:srgbClr val="000000"/>
              </a:solidFill>
            </a:endParaRP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CF1F7-D5EB-0446-9363-EBF3A1728B7C}" type="datetime1">
              <a:rPr lang="fr-FR" smtClean="0"/>
              <a:t>05/12/17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Centre d'information et de documentation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D8F14-73C9-1D43-82EC-36ED18BB6E3E}" type="slidenum">
              <a:rPr lang="fr-FR" smtClean="0"/>
              <a:pPr/>
              <a:t>5</a:t>
            </a:fld>
            <a:endParaRPr lang="fr-FR"/>
          </a:p>
        </p:txBody>
      </p:sp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dirty="0" smtClean="0">
                <a:solidFill>
                  <a:srgbClr val="000000"/>
                </a:solidFill>
              </a:rPr>
              <a:t>ACCOMPAGNEMENT : Service emploi-entreprises</a:t>
            </a:r>
            <a:endParaRPr lang="fr-FR" dirty="0"/>
          </a:p>
        </p:txBody>
      </p:sp>
      <p:pic>
        <p:nvPicPr>
          <p:cNvPr id="10" name="Picture 9" descr="draille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53" r="27853"/>
          <a:stretch>
            <a:fillRect/>
          </a:stretch>
        </p:blipFill>
        <p:spPr bwMode="auto">
          <a:xfrm>
            <a:off x="457200" y="2136488"/>
            <a:ext cx="2514253" cy="3409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90229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457200" y="1288144"/>
            <a:ext cx="6234341" cy="4838020"/>
          </a:xfrm>
        </p:spPr>
        <p:txBody>
          <a:bodyPr>
            <a:normAutofit/>
          </a:bodyPr>
          <a:lstStyle/>
          <a:p>
            <a:pPr>
              <a:spcBef>
                <a:spcPct val="50000"/>
              </a:spcBef>
            </a:pPr>
            <a:r>
              <a:rPr lang="fr-FR" altLang="ja-JP" dirty="0" smtClean="0">
                <a:solidFill>
                  <a:srgbClr val="000000"/>
                </a:solidFill>
              </a:rPr>
              <a:t>Management </a:t>
            </a:r>
            <a:r>
              <a:rPr lang="fr-FR" altLang="ja-JP" dirty="0">
                <a:solidFill>
                  <a:srgbClr val="000000"/>
                </a:solidFill>
              </a:rPr>
              <a:t>d’entreprises et projets culturels </a:t>
            </a:r>
            <a:r>
              <a:rPr lang="fr-FR" altLang="ja-JP" dirty="0" smtClean="0">
                <a:solidFill>
                  <a:srgbClr val="000000"/>
                </a:solidFill>
              </a:rPr>
              <a:t>:</a:t>
            </a:r>
          </a:p>
          <a:p>
            <a:pPr lvl="1">
              <a:spcBef>
                <a:spcPct val="50000"/>
              </a:spcBef>
            </a:pPr>
            <a:r>
              <a:rPr lang="fr-FR" dirty="0" smtClean="0"/>
              <a:t>Production</a:t>
            </a:r>
            <a:r>
              <a:rPr lang="fr-FR" dirty="0"/>
              <a:t>-</a:t>
            </a:r>
            <a:r>
              <a:rPr lang="fr-FR" dirty="0" smtClean="0"/>
              <a:t>diffusion</a:t>
            </a:r>
          </a:p>
          <a:p>
            <a:pPr lvl="1">
              <a:spcBef>
                <a:spcPct val="50000"/>
              </a:spcBef>
            </a:pPr>
            <a:r>
              <a:rPr lang="fr-FR" dirty="0" smtClean="0"/>
              <a:t>Management</a:t>
            </a:r>
            <a:r>
              <a:rPr lang="fr-FR" dirty="0"/>
              <a:t>-administration-</a:t>
            </a:r>
            <a:r>
              <a:rPr lang="fr-FR" dirty="0" smtClean="0"/>
              <a:t>gestion</a:t>
            </a:r>
          </a:p>
          <a:p>
            <a:pPr lvl="1">
              <a:spcBef>
                <a:spcPct val="50000"/>
              </a:spcBef>
            </a:pPr>
            <a:r>
              <a:rPr lang="fr-FR" dirty="0"/>
              <a:t>Communication-relations avec les </a:t>
            </a:r>
            <a:r>
              <a:rPr lang="fr-FR" dirty="0" smtClean="0"/>
              <a:t>publics</a:t>
            </a:r>
          </a:p>
          <a:p>
            <a:pPr lvl="1">
              <a:spcBef>
                <a:spcPct val="50000"/>
              </a:spcBef>
            </a:pPr>
            <a:r>
              <a:rPr lang="fr-FR" dirty="0"/>
              <a:t>Repères esthétiques et </a:t>
            </a:r>
            <a:r>
              <a:rPr lang="fr-FR" dirty="0" smtClean="0"/>
              <a:t>artistiques</a:t>
            </a:r>
          </a:p>
          <a:p>
            <a:pPr lvl="1">
              <a:spcBef>
                <a:spcPct val="50000"/>
              </a:spcBef>
            </a:pPr>
            <a:r>
              <a:rPr lang="fr-FR" dirty="0"/>
              <a:t>Formations à la </a:t>
            </a:r>
            <a:r>
              <a:rPr lang="fr-FR" dirty="0" smtClean="0"/>
              <a:t>carte</a:t>
            </a:r>
          </a:p>
          <a:p>
            <a:pPr lvl="1">
              <a:spcBef>
                <a:spcPct val="50000"/>
              </a:spcBef>
            </a:pPr>
            <a:endParaRPr lang="fr-FR" dirty="0"/>
          </a:p>
          <a:p>
            <a:pPr>
              <a:spcBef>
                <a:spcPct val="50000"/>
              </a:spcBef>
            </a:pPr>
            <a:r>
              <a:rPr lang="fr-FR" dirty="0" smtClean="0">
                <a:solidFill>
                  <a:srgbClr val="000000"/>
                </a:solidFill>
              </a:rPr>
              <a:t>70 formations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ACCOMPAGNEMENT : Service formation</a:t>
            </a:r>
            <a:endParaRPr lang="fr-FR" dirty="0"/>
          </a:p>
        </p:txBody>
      </p:sp>
      <p:sp>
        <p:nvSpPr>
          <p:cNvPr id="8" name="Espace réservé de la date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EB0E5-C676-BB44-9E2A-B622B01F420D}" type="datetime1">
              <a:rPr lang="fr-FR" smtClean="0"/>
              <a:t>05/12/17</a:t>
            </a:fld>
            <a:endParaRPr lang="fr-FR" dirty="0"/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Centre d'information et de documentation</a:t>
            </a:r>
            <a:endParaRPr lang="fr-FR" dirty="0"/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D8F14-73C9-1D43-82EC-36ED18BB6E3E}" type="slidenum">
              <a:rPr lang="fr-FR" smtClean="0"/>
              <a:pPr/>
              <a:t>6</a:t>
            </a:fld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3003" y="1524000"/>
            <a:ext cx="1270000" cy="1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401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fr-FR" altLang="ja-JP" dirty="0">
                <a:solidFill>
                  <a:srgbClr val="FF0000"/>
                </a:solidFill>
              </a:rPr>
              <a:t>3 axes : </a:t>
            </a:r>
            <a:r>
              <a:rPr lang="fr-FR" altLang="ja-JP" dirty="0">
                <a:solidFill>
                  <a:srgbClr val="4A452A"/>
                </a:solidFill>
              </a:rPr>
              <a:t> </a:t>
            </a:r>
          </a:p>
          <a:p>
            <a:pPr lvl="1">
              <a:spcBef>
                <a:spcPct val="50000"/>
              </a:spcBef>
              <a:buFontTx/>
              <a:buChar char="•"/>
            </a:pPr>
            <a:r>
              <a:rPr lang="fr-FR" dirty="0">
                <a:solidFill>
                  <a:srgbClr val="000000"/>
                </a:solidFill>
              </a:rPr>
              <a:t>L</a:t>
            </a:r>
            <a:r>
              <a:rPr lang="ja-JP" altLang="fr-FR" dirty="0">
                <a:solidFill>
                  <a:srgbClr val="000000"/>
                </a:solidFill>
              </a:rPr>
              <a:t>’</a:t>
            </a:r>
            <a:r>
              <a:rPr lang="fr-FR" dirty="0">
                <a:solidFill>
                  <a:srgbClr val="000000"/>
                </a:solidFill>
              </a:rPr>
              <a:t>emploi et la formation</a:t>
            </a:r>
          </a:p>
          <a:p>
            <a:pPr lvl="1">
              <a:spcBef>
                <a:spcPct val="50000"/>
              </a:spcBef>
              <a:buFontTx/>
              <a:buChar char="•"/>
            </a:pPr>
            <a:r>
              <a:rPr lang="fr-FR" dirty="0">
                <a:solidFill>
                  <a:srgbClr val="000000"/>
                </a:solidFill>
              </a:rPr>
              <a:t>Les financements publics</a:t>
            </a:r>
          </a:p>
          <a:p>
            <a:pPr lvl="1">
              <a:spcBef>
                <a:spcPct val="50000"/>
              </a:spcBef>
              <a:buFontTx/>
              <a:buChar char="•"/>
            </a:pPr>
            <a:r>
              <a:rPr lang="fr-FR" dirty="0">
                <a:solidFill>
                  <a:srgbClr val="000000"/>
                </a:solidFill>
              </a:rPr>
              <a:t>Les activités</a:t>
            </a:r>
          </a:p>
          <a:p>
            <a:pPr>
              <a:spcBef>
                <a:spcPct val="50000"/>
              </a:spcBef>
            </a:pPr>
            <a:endParaRPr lang="fr-FR" dirty="0">
              <a:solidFill>
                <a:schemeClr val="bg2"/>
              </a:solidFill>
            </a:endParaRPr>
          </a:p>
          <a:p>
            <a:pPr>
              <a:spcBef>
                <a:spcPct val="50000"/>
              </a:spcBef>
              <a:buFontTx/>
              <a:buChar char="•"/>
            </a:pPr>
            <a:r>
              <a:rPr lang="fr-FR" dirty="0">
                <a:solidFill>
                  <a:srgbClr val="FF0000"/>
                </a:solidFill>
              </a:rPr>
              <a:t> Activités :</a:t>
            </a:r>
          </a:p>
          <a:p>
            <a:pPr lvl="1">
              <a:spcBef>
                <a:spcPct val="50000"/>
              </a:spcBef>
              <a:buFontTx/>
              <a:buChar char="•"/>
            </a:pPr>
            <a:r>
              <a:rPr lang="fr-FR" altLang="ja-JP" dirty="0">
                <a:solidFill>
                  <a:srgbClr val="000000"/>
                </a:solidFill>
              </a:rPr>
              <a:t>Indicateurs statistiques</a:t>
            </a:r>
          </a:p>
          <a:p>
            <a:pPr lvl="1">
              <a:spcBef>
                <a:spcPct val="50000"/>
              </a:spcBef>
              <a:buFontTx/>
              <a:buChar char="•"/>
            </a:pPr>
            <a:r>
              <a:rPr lang="fr-FR" dirty="0">
                <a:solidFill>
                  <a:srgbClr val="000000"/>
                </a:solidFill>
              </a:rPr>
              <a:t>Etudes, états des lieux</a:t>
            </a:r>
          </a:p>
          <a:p>
            <a:pPr lvl="1">
              <a:spcBef>
                <a:spcPct val="50000"/>
              </a:spcBef>
              <a:buFontTx/>
              <a:buChar char="•"/>
            </a:pPr>
            <a:r>
              <a:rPr lang="fr-FR" dirty="0">
                <a:solidFill>
                  <a:srgbClr val="000000"/>
                </a:solidFill>
              </a:rPr>
              <a:t>Aide à la décision </a:t>
            </a:r>
            <a:r>
              <a:rPr lang="fr-FR" dirty="0" smtClean="0">
                <a:solidFill>
                  <a:srgbClr val="000000"/>
                </a:solidFill>
              </a:rPr>
              <a:t>politique</a:t>
            </a:r>
            <a:endParaRPr lang="fr-FR" dirty="0">
              <a:solidFill>
                <a:srgbClr val="000000"/>
              </a:solidFill>
            </a:endParaRP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CF1F7-D5EB-0446-9363-EBF3A1728B7C}" type="datetime1">
              <a:rPr lang="fr-FR" smtClean="0"/>
              <a:t>05/12/17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Centre d'information et de documentation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D8F14-73C9-1D43-82EC-36ED18BB6E3E}" type="slidenum">
              <a:rPr lang="fr-FR" smtClean="0"/>
              <a:pPr/>
              <a:t>7</a:t>
            </a:fld>
            <a:endParaRPr lang="fr-FR"/>
          </a:p>
        </p:txBody>
      </p:sp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RESSOURCES : Service observatoire</a:t>
            </a:r>
            <a:endParaRPr lang="fr-FR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9" t="12334"/>
          <a:stretch>
            <a:fillRect/>
          </a:stretch>
        </p:blipFill>
        <p:spPr bwMode="auto">
          <a:xfrm>
            <a:off x="759368" y="1562985"/>
            <a:ext cx="2438400" cy="210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7" t="3473" r="8046" b="6223"/>
          <a:stretch>
            <a:fillRect/>
          </a:stretch>
        </p:blipFill>
        <p:spPr bwMode="auto">
          <a:xfrm>
            <a:off x="911768" y="4183049"/>
            <a:ext cx="2438400" cy="166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25456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half" idx="2"/>
          </p:nvPr>
        </p:nvSpPr>
        <p:spPr>
          <a:xfrm>
            <a:off x="3355249" y="1127797"/>
            <a:ext cx="5497299" cy="5345187"/>
          </a:xfrm>
        </p:spPr>
        <p:txBody>
          <a:bodyPr>
            <a:normAutofit fontScale="92500" lnSpcReduction="10000"/>
          </a:bodyPr>
          <a:lstStyle/>
          <a:p>
            <a:pPr>
              <a:spcBef>
                <a:spcPct val="50000"/>
              </a:spcBef>
            </a:pPr>
            <a:r>
              <a:rPr lang="fr-FR" dirty="0" smtClean="0">
                <a:solidFill>
                  <a:srgbClr val="FF0000"/>
                </a:solidFill>
              </a:rPr>
              <a:t>Recensement des opérateurs culturels</a:t>
            </a:r>
            <a:endParaRPr lang="fr-FR" dirty="0" smtClean="0"/>
          </a:p>
          <a:p>
            <a:pPr>
              <a:spcBef>
                <a:spcPct val="50000"/>
              </a:spcBef>
            </a:pPr>
            <a:r>
              <a:rPr lang="fr-FR" altLang="ja-JP" dirty="0" smtClean="0">
                <a:solidFill>
                  <a:srgbClr val="FF0000"/>
                </a:solidFill>
              </a:rPr>
              <a:t>Recensement des manifestations culturelles</a:t>
            </a:r>
          </a:p>
          <a:p>
            <a:pPr>
              <a:spcBef>
                <a:spcPct val="50000"/>
              </a:spcBef>
            </a:pPr>
            <a:r>
              <a:rPr lang="fr-FR" dirty="0" smtClean="0">
                <a:solidFill>
                  <a:srgbClr val="FF0000"/>
                </a:solidFill>
              </a:rPr>
              <a:t>Veille et recensement des ressources documentaires</a:t>
            </a:r>
            <a:endParaRPr lang="fr-FR" dirty="0">
              <a:solidFill>
                <a:srgbClr val="000000"/>
              </a:solidFill>
            </a:endParaRPr>
          </a:p>
          <a:p>
            <a:pPr>
              <a:spcBef>
                <a:spcPct val="50000"/>
              </a:spcBef>
            </a:pPr>
            <a:r>
              <a:rPr lang="fr-FR" altLang="ja-JP" dirty="0" smtClean="0">
                <a:solidFill>
                  <a:srgbClr val="FF0000"/>
                </a:solidFill>
              </a:rPr>
              <a:t>Veille d’actualités professionnelles</a:t>
            </a:r>
            <a:br>
              <a:rPr lang="fr-FR" altLang="ja-JP" dirty="0" smtClean="0">
                <a:solidFill>
                  <a:srgbClr val="FF0000"/>
                </a:solidFill>
              </a:rPr>
            </a:br>
            <a:r>
              <a:rPr lang="fr-FR" altLang="ja-JP" dirty="0" smtClean="0">
                <a:solidFill>
                  <a:srgbClr val="FF0000"/>
                </a:solidFill>
              </a:rPr>
              <a:t>du secteur culturel</a:t>
            </a:r>
            <a:br>
              <a:rPr lang="fr-FR" altLang="ja-JP" dirty="0" smtClean="0">
                <a:solidFill>
                  <a:srgbClr val="FF0000"/>
                </a:solidFill>
              </a:rPr>
            </a:br>
            <a:r>
              <a:rPr lang="fr-FR" altLang="ja-JP" dirty="0" smtClean="0">
                <a:solidFill>
                  <a:srgbClr val="FF0000"/>
                </a:solidFill>
              </a:rPr>
              <a:t/>
            </a:r>
            <a:br>
              <a:rPr lang="fr-FR" altLang="ja-JP" dirty="0" smtClean="0">
                <a:solidFill>
                  <a:srgbClr val="FF0000"/>
                </a:solidFill>
              </a:rPr>
            </a:br>
            <a:endParaRPr lang="fr-FR" altLang="ja-JP" dirty="0">
              <a:solidFill>
                <a:srgbClr val="000000"/>
              </a:solidFill>
            </a:endParaRPr>
          </a:p>
          <a:p>
            <a:pPr marL="0" indent="0">
              <a:spcBef>
                <a:spcPct val="50000"/>
              </a:spcBef>
              <a:buNone/>
            </a:pPr>
            <a:r>
              <a:rPr lang="fr-FR" sz="1600" u="sng" dirty="0" smtClean="0"/>
              <a:t>Missions annexes </a:t>
            </a:r>
            <a:r>
              <a:rPr lang="fr-FR" sz="1600" dirty="0" smtClean="0"/>
              <a:t>:</a:t>
            </a:r>
          </a:p>
          <a:p>
            <a:pPr>
              <a:spcBef>
                <a:spcPct val="50000"/>
              </a:spcBef>
            </a:pPr>
            <a:r>
              <a:rPr lang="fr-FR" sz="1600" dirty="0" smtClean="0"/>
              <a:t>Secrétariat PACADAC</a:t>
            </a:r>
          </a:p>
          <a:p>
            <a:pPr>
              <a:spcBef>
                <a:spcPct val="50000"/>
              </a:spcBef>
            </a:pPr>
            <a:r>
              <a:rPr lang="fr-FR" sz="1600" dirty="0" smtClean="0"/>
              <a:t>Logistique (RDV pros de la culture / Rencontres TEC / Forum Entreprendre dans la culture…)</a:t>
            </a:r>
          </a:p>
          <a:p>
            <a:pPr>
              <a:spcBef>
                <a:spcPct val="50000"/>
              </a:spcBef>
            </a:pPr>
            <a:r>
              <a:rPr lang="fr-FR" sz="1600" dirty="0" smtClean="0"/>
              <a:t>Communication (plan de diffusion, relecture de documents…)</a:t>
            </a:r>
            <a:endParaRPr lang="fr-FR" sz="1600" dirty="0"/>
          </a:p>
          <a:p>
            <a:pPr marL="1657350" lvl="3" indent="-285750">
              <a:spcBef>
                <a:spcPct val="50000"/>
              </a:spcBef>
              <a:buFontTx/>
              <a:buChar char="-"/>
            </a:pPr>
            <a:endParaRPr lang="fr-FR" dirty="0">
              <a:solidFill>
                <a:srgbClr val="4A452A"/>
              </a:solidFill>
            </a:endParaRPr>
          </a:p>
          <a:p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CF1F7-D5EB-0446-9363-EBF3A1728B7C}" type="datetime1">
              <a:rPr lang="fr-FR" smtClean="0"/>
              <a:t>05/12/17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Centre d'information et de documentation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D8F14-73C9-1D43-82EC-36ED18BB6E3E}" type="slidenum">
              <a:rPr lang="fr-FR" smtClean="0"/>
              <a:pPr/>
              <a:t>8</a:t>
            </a:fld>
            <a:endParaRPr lang="fr-FR"/>
          </a:p>
        </p:txBody>
      </p:sp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dirty="0" smtClean="0">
                <a:solidFill>
                  <a:srgbClr val="000000"/>
                </a:solidFill>
              </a:rPr>
              <a:t>RESSOURCES : Centre </a:t>
            </a:r>
            <a:r>
              <a:rPr lang="fr-FR" dirty="0">
                <a:solidFill>
                  <a:srgbClr val="000000"/>
                </a:solidFill>
              </a:rPr>
              <a:t>d’information et de documentation</a:t>
            </a:r>
            <a:br>
              <a:rPr lang="fr-FR" dirty="0">
                <a:solidFill>
                  <a:srgbClr val="000000"/>
                </a:solidFill>
              </a:rPr>
            </a:br>
            <a:endParaRPr lang="fr-FR" dirty="0">
              <a:solidFill>
                <a:srgbClr val="000000"/>
              </a:solidFill>
            </a:endParaRPr>
          </a:p>
        </p:txBody>
      </p:sp>
      <p:pic>
        <p:nvPicPr>
          <p:cNvPr id="8" name="Picture 10" descr="ACCUEI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018" y="1483051"/>
            <a:ext cx="2680181" cy="1786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IMG_058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018" y="4236682"/>
            <a:ext cx="2680182" cy="17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96670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half" idx="2"/>
          </p:nvPr>
        </p:nvSpPr>
        <p:spPr>
          <a:xfrm>
            <a:off x="3355249" y="1127797"/>
            <a:ext cx="5497299" cy="5345187"/>
          </a:xfrm>
        </p:spPr>
        <p:txBody>
          <a:bodyPr>
            <a:normAutofit/>
          </a:bodyPr>
          <a:lstStyle/>
          <a:p>
            <a:pPr>
              <a:spcBef>
                <a:spcPct val="50000"/>
              </a:spcBef>
            </a:pPr>
            <a:r>
              <a:rPr lang="fr-FR" dirty="0">
                <a:solidFill>
                  <a:srgbClr val="FF0000"/>
                </a:solidFill>
              </a:rPr>
              <a:t>Recensement des opérateurs culturels</a:t>
            </a:r>
            <a:r>
              <a:rPr lang="fr-FR" dirty="0"/>
              <a:t>		</a:t>
            </a:r>
            <a:r>
              <a:rPr lang="fr-FR" dirty="0" smtClean="0"/>
              <a:t/>
            </a:r>
            <a:br>
              <a:rPr lang="fr-FR" dirty="0" smtClean="0"/>
            </a:br>
            <a:endParaRPr lang="fr-FR" dirty="0" smtClean="0"/>
          </a:p>
          <a:p>
            <a:pPr lvl="1">
              <a:spcBef>
                <a:spcPct val="50000"/>
              </a:spcBef>
            </a:pPr>
            <a:r>
              <a:rPr lang="fr-FR" u="sng" dirty="0" smtClean="0">
                <a:solidFill>
                  <a:srgbClr val="000000"/>
                </a:solidFill>
              </a:rPr>
              <a:t>Outil de gestion </a:t>
            </a:r>
            <a:r>
              <a:rPr lang="fr-FR" dirty="0" smtClean="0">
                <a:solidFill>
                  <a:srgbClr val="000000"/>
                </a:solidFill>
              </a:rPr>
              <a:t>: RIC (Réseau information culture)</a:t>
            </a:r>
            <a:br>
              <a:rPr lang="fr-FR" dirty="0" smtClean="0">
                <a:solidFill>
                  <a:srgbClr val="000000"/>
                </a:solidFill>
              </a:rPr>
            </a:br>
            <a:r>
              <a:rPr lang="fr-FR" dirty="0" smtClean="0">
                <a:solidFill>
                  <a:srgbClr val="000000"/>
                </a:solidFill>
              </a:rPr>
              <a:t/>
            </a:r>
            <a:br>
              <a:rPr lang="fr-FR" dirty="0" smtClean="0">
                <a:solidFill>
                  <a:srgbClr val="000000"/>
                </a:solidFill>
              </a:rPr>
            </a:br>
            <a:endParaRPr lang="fr-FR" dirty="0" smtClean="0">
              <a:solidFill>
                <a:srgbClr val="000000"/>
              </a:solidFill>
            </a:endParaRPr>
          </a:p>
          <a:p>
            <a:pPr lvl="1">
              <a:spcBef>
                <a:spcPct val="50000"/>
              </a:spcBef>
            </a:pPr>
            <a:r>
              <a:rPr lang="fr-FR" u="sng" dirty="0" smtClean="0">
                <a:solidFill>
                  <a:srgbClr val="000000"/>
                </a:solidFill>
              </a:rPr>
              <a:t>Exploitations </a:t>
            </a:r>
            <a:r>
              <a:rPr lang="fr-FR" dirty="0" smtClean="0">
                <a:solidFill>
                  <a:srgbClr val="000000"/>
                </a:solidFill>
              </a:rPr>
              <a:t>:</a:t>
            </a:r>
          </a:p>
          <a:p>
            <a:pPr marL="457200" lvl="1" indent="0">
              <a:spcBef>
                <a:spcPct val="50000"/>
              </a:spcBef>
              <a:buNone/>
            </a:pPr>
            <a:r>
              <a:rPr lang="fr-FR" dirty="0" smtClean="0">
                <a:solidFill>
                  <a:srgbClr val="000000"/>
                </a:solidFill>
              </a:rPr>
              <a:t>	- Annuaires en ligne</a:t>
            </a:r>
          </a:p>
          <a:p>
            <a:pPr marL="457200" lvl="1" indent="0">
              <a:spcBef>
                <a:spcPct val="50000"/>
              </a:spcBef>
              <a:buNone/>
            </a:pPr>
            <a:r>
              <a:rPr lang="fr-FR" dirty="0">
                <a:solidFill>
                  <a:srgbClr val="000000"/>
                </a:solidFill>
              </a:rPr>
              <a:t>	</a:t>
            </a:r>
            <a:r>
              <a:rPr lang="fr-FR" dirty="0" smtClean="0">
                <a:solidFill>
                  <a:srgbClr val="000000"/>
                </a:solidFill>
              </a:rPr>
              <a:t>- Annuaire </a:t>
            </a:r>
            <a:r>
              <a:rPr lang="fr-FR" dirty="0" err="1" smtClean="0">
                <a:solidFill>
                  <a:srgbClr val="000000"/>
                </a:solidFill>
              </a:rPr>
              <a:t>Print</a:t>
            </a:r>
            <a:endParaRPr lang="fr-FR" dirty="0" smtClean="0">
              <a:solidFill>
                <a:srgbClr val="000000"/>
              </a:solidFill>
            </a:endParaRPr>
          </a:p>
          <a:p>
            <a:pPr marL="457200" lvl="1" indent="0">
              <a:spcBef>
                <a:spcPct val="50000"/>
              </a:spcBef>
              <a:buNone/>
            </a:pPr>
            <a:r>
              <a:rPr lang="fr-FR" dirty="0" smtClean="0">
                <a:solidFill>
                  <a:srgbClr val="000000"/>
                </a:solidFill>
              </a:rPr>
              <a:t>	- Atlas culturel régional</a:t>
            </a:r>
          </a:p>
          <a:p>
            <a:pPr marL="457200" lvl="1" indent="0">
              <a:spcBef>
                <a:spcPct val="50000"/>
              </a:spcBef>
              <a:buNone/>
            </a:pPr>
            <a:r>
              <a:rPr lang="fr-FR" dirty="0">
                <a:solidFill>
                  <a:srgbClr val="000000"/>
                </a:solidFill>
              </a:rPr>
              <a:t>	</a:t>
            </a:r>
            <a:r>
              <a:rPr lang="fr-FR" dirty="0" smtClean="0">
                <a:solidFill>
                  <a:srgbClr val="000000"/>
                </a:solidFill>
              </a:rPr>
              <a:t>- Communication / bureautique</a:t>
            </a:r>
          </a:p>
          <a:p>
            <a:pPr marL="457200" lvl="1" indent="0">
              <a:spcBef>
                <a:spcPct val="50000"/>
              </a:spcBef>
              <a:buNone/>
            </a:pPr>
            <a:r>
              <a:rPr lang="fr-FR" dirty="0">
                <a:solidFill>
                  <a:srgbClr val="000000"/>
                </a:solidFill>
              </a:rPr>
              <a:t>	</a:t>
            </a:r>
            <a:r>
              <a:rPr lang="fr-FR" dirty="0" smtClean="0">
                <a:solidFill>
                  <a:srgbClr val="000000"/>
                </a:solidFill>
              </a:rPr>
              <a:t>- Dénombrements / Etat des lieux</a:t>
            </a:r>
          </a:p>
          <a:p>
            <a:pPr marL="457200" lvl="1" indent="0">
              <a:spcBef>
                <a:spcPct val="50000"/>
              </a:spcBef>
              <a:buNone/>
            </a:pPr>
            <a:r>
              <a:rPr lang="fr-FR" dirty="0">
                <a:solidFill>
                  <a:srgbClr val="000000"/>
                </a:solidFill>
              </a:rPr>
              <a:t>	</a:t>
            </a:r>
            <a:r>
              <a:rPr lang="fr-FR" dirty="0" smtClean="0">
                <a:solidFill>
                  <a:srgbClr val="000000"/>
                </a:solidFill>
              </a:rPr>
              <a:t>- Open Data Région Paca</a:t>
            </a:r>
          </a:p>
          <a:p>
            <a:pPr lvl="1">
              <a:spcBef>
                <a:spcPct val="50000"/>
              </a:spcBef>
            </a:pPr>
            <a:endParaRPr lang="fr-FR" dirty="0">
              <a:solidFill>
                <a:srgbClr val="000000"/>
              </a:solidFill>
            </a:endParaRPr>
          </a:p>
          <a:p>
            <a:pPr lvl="2">
              <a:spcBef>
                <a:spcPct val="50000"/>
              </a:spcBef>
            </a:pPr>
            <a:endParaRPr lang="fr-FR" dirty="0">
              <a:solidFill>
                <a:srgbClr val="000000"/>
              </a:solidFill>
            </a:endParaRPr>
          </a:p>
          <a:p>
            <a:pPr marL="1657350" lvl="3" indent="-285750">
              <a:spcBef>
                <a:spcPct val="50000"/>
              </a:spcBef>
              <a:buFontTx/>
              <a:buChar char="-"/>
            </a:pPr>
            <a:endParaRPr lang="fr-FR" dirty="0">
              <a:solidFill>
                <a:srgbClr val="4A452A"/>
              </a:solidFill>
            </a:endParaRPr>
          </a:p>
          <a:p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CF1F7-D5EB-0446-9363-EBF3A1728B7C}" type="datetime1">
              <a:rPr lang="fr-FR" smtClean="0"/>
              <a:t>05/12/17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Centre d'information et de documentation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D8F14-73C9-1D43-82EC-36ED18BB6E3E}" type="slidenum">
              <a:rPr lang="fr-FR" smtClean="0"/>
              <a:pPr/>
              <a:t>9</a:t>
            </a:fld>
            <a:endParaRPr lang="fr-FR"/>
          </a:p>
        </p:txBody>
      </p:sp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dirty="0" smtClean="0">
                <a:solidFill>
                  <a:srgbClr val="000000"/>
                </a:solidFill>
              </a:rPr>
              <a:t>RESSOURCES : Centre </a:t>
            </a:r>
            <a:r>
              <a:rPr lang="fr-FR" dirty="0">
                <a:solidFill>
                  <a:srgbClr val="000000"/>
                </a:solidFill>
              </a:rPr>
              <a:t>d’information et de documentation</a:t>
            </a:r>
            <a:br>
              <a:rPr lang="fr-FR" dirty="0">
                <a:solidFill>
                  <a:srgbClr val="000000"/>
                </a:solidFill>
              </a:rPr>
            </a:br>
            <a:endParaRPr lang="fr-FR" dirty="0">
              <a:solidFill>
                <a:srgbClr val="000000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569" y="1440009"/>
            <a:ext cx="2855631" cy="167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9942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958</TotalTime>
  <Words>506</Words>
  <Application>Microsoft Macintosh PowerPoint</Application>
  <PresentationFormat>Présentation à l'écran (4:3)</PresentationFormat>
  <Paragraphs>251</Paragraphs>
  <Slides>22</Slides>
  <Notes>0</Notes>
  <HiddenSlides>0</HiddenSlides>
  <MMClips>0</MMClips>
  <ScaleCrop>false</ScaleCrop>
  <HeadingPairs>
    <vt:vector size="6" baseType="variant"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22</vt:i4>
      </vt:variant>
    </vt:vector>
  </HeadingPairs>
  <TitlesOfParts>
    <vt:vector size="24" baseType="lpstr">
      <vt:lpstr>Thème Office</vt:lpstr>
      <vt:lpstr>Graphique</vt:lpstr>
      <vt:lpstr>CENTRE D’INFORMATION ET DE DOCUMENTATION</vt:lpstr>
      <vt:lpstr>Un lieu ressource et de développement  des arts du spectacle en PACA</vt:lpstr>
      <vt:lpstr>L’organisation des services</vt:lpstr>
      <vt:lpstr>ACCOMPAGNEMENT : Service conseil et développement</vt:lpstr>
      <vt:lpstr>ACCOMPAGNEMENT : Service emploi-entreprises</vt:lpstr>
      <vt:lpstr>ACCOMPAGNEMENT : Service formation</vt:lpstr>
      <vt:lpstr>RESSOURCES : Service observatoire</vt:lpstr>
      <vt:lpstr>RESSOURCES : Centre d’information et de documentation </vt:lpstr>
      <vt:lpstr>RESSOURCES : Centre d’information et de documentation </vt:lpstr>
      <vt:lpstr>RESSOURCES : Centre d’information et de documentation </vt:lpstr>
      <vt:lpstr>RESSOURCES : Centre d’information et de documentation </vt:lpstr>
      <vt:lpstr>RESSOURCES : Centre d’information et de documentation </vt:lpstr>
      <vt:lpstr>La base de données RIC </vt:lpstr>
      <vt:lpstr>RIC : Les contributeurs </vt:lpstr>
      <vt:lpstr>Les opérateurs culturels de la région Provence-Alpes-Côte d’Azur</vt:lpstr>
      <vt:lpstr>Les opérateurs culturels de la région Provence-Alpes-Côte d’Azur </vt:lpstr>
      <vt:lpstr>Artistes et opérateurs culturels : Les exploitations </vt:lpstr>
      <vt:lpstr>Agendas des manifestations : Les exploitations</vt:lpstr>
      <vt:lpstr>RIC : organisation des fichiers</vt:lpstr>
      <vt:lpstr>Présentation PowerPoint</vt:lpstr>
      <vt:lpstr>Présentation PowerPoint</vt:lpstr>
      <vt:lpstr>Présentation PowerPoint</vt:lpstr>
    </vt:vector>
  </TitlesOfParts>
  <Company>Arcade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RIC Réseau Information Culture </dc:title>
  <dc:creator>jlb</dc:creator>
  <cp:lastModifiedBy>jlb</cp:lastModifiedBy>
  <cp:revision>106</cp:revision>
  <dcterms:created xsi:type="dcterms:W3CDTF">2015-04-20T13:07:50Z</dcterms:created>
  <dcterms:modified xsi:type="dcterms:W3CDTF">2017-12-05T10:49:38Z</dcterms:modified>
</cp:coreProperties>
</file>