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292" r:id="rId3"/>
    <p:sldId id="293" r:id="rId4"/>
    <p:sldId id="294" r:id="rId5"/>
    <p:sldId id="295" r:id="rId6"/>
    <p:sldId id="298" r:id="rId7"/>
    <p:sldId id="296" r:id="rId8"/>
    <p:sldId id="297" r:id="rId9"/>
    <p:sldId id="299" r:id="rId10"/>
    <p:sldId id="300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pe brisset" initials="" lastIdx="7" clrIdx="0"/>
  <p:cmAuthor id="1" name="agenda-web Tom 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A0B31"/>
    <a:srgbClr val="B02E35"/>
    <a:srgbClr val="3DD09A"/>
    <a:srgbClr val="557087"/>
    <a:srgbClr val="FFD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7-24T15:51:16.860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DA69-5CBE-E740-9F94-0680E19914BC}" type="datetimeFigureOut">
              <a:rPr lang="fr-FR" smtClean="0"/>
              <a:t>15/09/17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E0CF0-3110-BB40-B689-75E23283BD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591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B488A-669C-5342-ABEC-F453C97318E4}" type="datetimeFigureOut">
              <a:rPr lang="fr-FR" smtClean="0"/>
              <a:pPr/>
              <a:t>15/09/17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8FED3-B7AD-5D4D-9CA9-CCE7E9E820F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565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2006" y="3578860"/>
            <a:ext cx="6275998" cy="741286"/>
          </a:xfrm>
        </p:spPr>
        <p:txBody>
          <a:bodyPr anchor="t">
            <a:normAutofit/>
          </a:bodyPr>
          <a:lstStyle>
            <a:lvl1pPr algn="ctr">
              <a:defRPr sz="2800" b="0" i="0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9320" y="4874135"/>
            <a:ext cx="4955545" cy="885371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4" name="Image 3" descr="Logo-Drac_Région_300DPI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64" y="5995682"/>
            <a:ext cx="2116489" cy="709438"/>
          </a:xfrm>
          <a:prstGeom prst="rect">
            <a:avLst/>
          </a:prstGeom>
        </p:spPr>
      </p:pic>
      <p:pic>
        <p:nvPicPr>
          <p:cNvPr id="5" name="Image 4" descr="entete_cover_arca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2C1A-C377-154D-9B03-57A6D0969928}" type="datetime1">
              <a:rPr lang="fr-FR" smtClean="0"/>
              <a:t>15/09/17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Arcade - Projet d’activités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8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0E86-2F86-1542-819B-FBFBF1F7AE1D}" type="datetime1">
              <a:rPr lang="fr-FR" smtClean="0"/>
              <a:t>15/09/17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Arcade - Projet d’activités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_de_page_pai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9799" y="-1339797"/>
            <a:ext cx="6464403" cy="91440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7454"/>
            <a:ext cx="8229600" cy="4598710"/>
          </a:xfr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2400" b="0" i="0">
                <a:latin typeface="Arial"/>
                <a:cs typeface="Arial"/>
              </a:defRPr>
            </a:lvl1pPr>
            <a:lvl2pPr marL="742950" indent="-285750">
              <a:buClrTx/>
              <a:buSzPct val="100000"/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CorporateSBQ-Regular"/>
                <a:cs typeface="CorporateSBQ-Regular"/>
              </a:defRPr>
            </a:lvl3pPr>
            <a:lvl4pPr>
              <a:defRPr sz="1600" b="0" i="0">
                <a:latin typeface="CorporateSBQ-Regular"/>
                <a:cs typeface="CorporateSBQ-Regular"/>
              </a:defRPr>
            </a:lvl4pPr>
            <a:lvl5pPr>
              <a:defRPr sz="1600" b="0" i="0">
                <a:latin typeface="CorporateSBQ-Regular"/>
                <a:cs typeface="CorporateSBQ-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0">
                <a:latin typeface="CorporateSBQ-Light"/>
                <a:cs typeface="CorporateSBQ-Light"/>
              </a:defRPr>
            </a:lvl1pPr>
          </a:lstStyle>
          <a:p>
            <a:r>
              <a:rPr lang="fr-FR" dirty="0" smtClean="0"/>
              <a:t>21/10/16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 i="0">
                <a:latin typeface="CorporateSBQ-Light"/>
                <a:cs typeface="CorporateSBQ-Light"/>
              </a:defRPr>
            </a:lvl1pPr>
          </a:lstStyle>
          <a:p>
            <a:r>
              <a:rPr lang="fr-FR" dirty="0" smtClean="0"/>
              <a:t>Arcade - Projet d’activités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 i="0">
                <a:latin typeface="CorporateSBQ-Light"/>
                <a:cs typeface="CorporateSBQ-Light"/>
              </a:defRPr>
            </a:lvl1pPr>
          </a:lstStyle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7699" y="195514"/>
            <a:ext cx="6793891" cy="801581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52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4396" y="3836641"/>
            <a:ext cx="6693458" cy="1362075"/>
          </a:xfrm>
        </p:spPr>
        <p:txBody>
          <a:bodyPr anchor="t">
            <a:normAutofit/>
          </a:bodyPr>
          <a:lstStyle>
            <a:lvl1pPr algn="r">
              <a:defRPr sz="2600" b="0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0" name="Image 9" descr="logo_rond seul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57" y="3809380"/>
            <a:ext cx="513091" cy="513091"/>
          </a:xfrm>
          <a:prstGeom prst="rect">
            <a:avLst/>
          </a:prstGeom>
        </p:spPr>
      </p:pic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654396" y="2336454"/>
            <a:ext cx="6693458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CorporateSBQ-Light"/>
                <a:cs typeface="CorporateSBQ-Light"/>
              </a:defRPr>
            </a:lvl1pPr>
          </a:lstStyle>
          <a:p>
            <a:r>
              <a:rPr lang="fr-FR" dirty="0" smtClean="0"/>
              <a:t>Arcade - Projet d’activités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49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_de_page_pai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9799" y="-1339797"/>
            <a:ext cx="6464403" cy="91440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3051"/>
            <a:ext cx="3423755" cy="4643112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400" b="0" i="0">
                <a:latin typeface="Arial"/>
                <a:cs typeface="Arial"/>
              </a:defRPr>
            </a:lvl1pPr>
            <a:lvl2pPr marL="742950" indent="-285750">
              <a:buSzPct val="100000"/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defRPr sz="1800" b="0" i="0">
                <a:latin typeface="CorporateSBQ-Regular"/>
                <a:cs typeface="CorporateSBQ-Regular"/>
              </a:defRPr>
            </a:lvl3pPr>
            <a:lvl4pPr>
              <a:defRPr sz="1600" b="0" i="0">
                <a:latin typeface="CorporateSBQ-Regular"/>
                <a:cs typeface="CorporateSBQ-Regular"/>
              </a:defRPr>
            </a:lvl4pPr>
            <a:lvl5pPr>
              <a:defRPr sz="1600" b="0" i="0">
                <a:latin typeface="CorporateSBQ-Regular"/>
                <a:cs typeface="CorporateSBQ-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94096" y="1483051"/>
            <a:ext cx="4592704" cy="4643112"/>
          </a:xfrm>
        </p:spPr>
        <p:txBody>
          <a:bodyPr>
            <a:normAutofit/>
          </a:bodyPr>
          <a:lstStyle>
            <a:lvl1pPr marL="342900" indent="-342900">
              <a:buSzPct val="100000"/>
              <a:buFont typeface="Arial"/>
              <a:buChar char="•"/>
              <a:defRPr sz="2400">
                <a:latin typeface="Arial"/>
                <a:cs typeface="Arial"/>
              </a:defRPr>
            </a:lvl1pPr>
            <a:lvl2pPr marL="742950" indent="-285750">
              <a:buSzPct val="100000"/>
              <a:buFont typeface="Arial"/>
              <a:buChar char="•"/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21/10/16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Arcade - Projet d’activités 2017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110" y="194716"/>
            <a:ext cx="6599787" cy="811260"/>
          </a:xfrm>
        </p:spPr>
        <p:txBody>
          <a:bodyPr anchor="t">
            <a:normAutofit/>
          </a:bodyPr>
          <a:lstStyle>
            <a:lvl1pPr algn="l">
              <a:defRPr sz="2400" b="0" i="0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57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de_page_pai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9799" y="-1339797"/>
            <a:ext cx="6464403" cy="914400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83049"/>
            <a:ext cx="4040188" cy="9324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15507"/>
            <a:ext cx="4040188" cy="3710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83050"/>
            <a:ext cx="4041775" cy="932457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15507"/>
            <a:ext cx="4041775" cy="3710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21/10/16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Arcade - Projet d’activités 2017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952" y="203591"/>
            <a:ext cx="7181897" cy="784624"/>
          </a:xfrm>
        </p:spPr>
        <p:txBody>
          <a:bodyPr anchor="t"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82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_de_page_pai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9799" y="-1339797"/>
            <a:ext cx="6464403" cy="914400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Arcade - Projet d’activités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6970" y="195373"/>
            <a:ext cx="6991713" cy="79284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52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0A5-1583-2D42-992B-76DEE1898CB8}" type="datetime1">
              <a:rPr lang="fr-FR" smtClean="0"/>
              <a:t>15/09/17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Arcade - Projet d’activités 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8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077A-B735-F94E-AE8E-ADC2AB228667}" type="datetime1">
              <a:rPr lang="fr-FR" smtClean="0"/>
              <a:t>15/09/17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Arcade - Projet d’activités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8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F7E6-65FB-9042-B941-300AAEE54D3D}" type="datetime1">
              <a:rPr lang="fr-FR" smtClean="0"/>
              <a:t>15/09/17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Arcade - Projet d’activités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02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27454"/>
            <a:ext cx="8229600" cy="458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CorporateSBQ-Light"/>
                <a:cs typeface="CorporateSBQ-Light"/>
              </a:defRPr>
            </a:lvl1pPr>
          </a:lstStyle>
          <a:p>
            <a:r>
              <a:rPr lang="fr-FR" dirty="0" smtClean="0"/>
              <a:t>21/10/16	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1">
                    <a:tint val="75000"/>
                  </a:schemeClr>
                </a:solidFill>
                <a:latin typeface="CorporateSBQ-Light"/>
                <a:cs typeface="CorporateSBQ-Light"/>
              </a:defRPr>
            </a:lvl1pPr>
          </a:lstStyle>
          <a:p>
            <a:r>
              <a:rPr lang="fr-FR" dirty="0" smtClean="0"/>
              <a:t>Arcade - Projet d’activités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CorporateSBQ-Light"/>
                <a:cs typeface="CorporateSBQ-Light"/>
              </a:defRPr>
            </a:lvl1pPr>
          </a:lstStyle>
          <a:p>
            <a:fld id="{084D8F14-73C9-1D43-82EC-36ED18BB6E3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9990"/>
            <a:ext cx="8229599" cy="801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2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CorporateSBQ-Regular"/>
          <a:ea typeface="+mn-ea"/>
          <a:cs typeface="CorporateSBQ-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CorporateSBQ-Regular"/>
          <a:ea typeface="+mn-ea"/>
          <a:cs typeface="CorporateSBQ-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CorporateSBQ-Regular"/>
          <a:ea typeface="+mn-ea"/>
          <a:cs typeface="CorporateSBQ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89321" y="3667708"/>
            <a:ext cx="4955544" cy="734959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BILAN CULTURO 20</a:t>
            </a:r>
            <a:r>
              <a:rPr lang="fr-FR" dirty="0" smtClean="0">
                <a:solidFill>
                  <a:srgbClr val="AA0B31"/>
                </a:solidFill>
              </a:rPr>
              <a:t>16-17</a:t>
            </a:r>
            <a:endParaRPr lang="fr-FR" dirty="0">
              <a:solidFill>
                <a:srgbClr val="AA0B3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89320" y="4487216"/>
            <a:ext cx="4955545" cy="885371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Centre Information et Documentation </a:t>
            </a:r>
          </a:p>
          <a:p>
            <a:r>
              <a:rPr lang="fr-FR" dirty="0" smtClean="0"/>
              <a:t>20/07/17</a:t>
            </a:r>
            <a:endParaRPr lang="fr-FR" dirty="0"/>
          </a:p>
        </p:txBody>
      </p:sp>
      <p:pic>
        <p:nvPicPr>
          <p:cNvPr id="5" name="Image 4" descr="logo_rond seul_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65" y="3745561"/>
            <a:ext cx="412771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1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6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/>
            <a:r>
              <a:rPr lang="fr-FR" dirty="0" smtClean="0"/>
              <a:t>Audience par semain</a:t>
            </a:r>
            <a:r>
              <a:rPr lang="fr-FR" dirty="0" smtClean="0"/>
              <a:t>e 2016/2017</a:t>
            </a:r>
            <a:endParaRPr lang="fr-FR" dirty="0"/>
          </a:p>
        </p:txBody>
      </p:sp>
      <p:pic>
        <p:nvPicPr>
          <p:cNvPr id="8" name="Image 7" descr="Capture d’écran 2017-09-15 à 11.32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181100"/>
            <a:ext cx="4749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FR" dirty="0"/>
              <a:t>Audience </a:t>
            </a:r>
          </a:p>
          <a:p>
            <a:pPr lvl="1"/>
            <a:r>
              <a:rPr lang="fr-FR" dirty="0"/>
              <a:t>Général </a:t>
            </a:r>
            <a:endParaRPr lang="fr-FR" dirty="0" smtClean="0"/>
          </a:p>
          <a:p>
            <a:pPr lvl="1"/>
            <a:r>
              <a:rPr lang="fr-FR" dirty="0" smtClean="0"/>
              <a:t>Par catégories</a:t>
            </a:r>
            <a:endParaRPr lang="fr-FR" dirty="0"/>
          </a:p>
          <a:p>
            <a:pPr lvl="1"/>
            <a:r>
              <a:rPr lang="fr-FR" dirty="0"/>
              <a:t>Réseaux </a:t>
            </a:r>
            <a:r>
              <a:rPr lang="fr-FR" dirty="0" smtClean="0"/>
              <a:t>sociaux</a:t>
            </a:r>
            <a:endParaRPr lang="fr-FR" dirty="0"/>
          </a:p>
          <a:p>
            <a:pPr marL="457200" lvl="0" indent="-457200">
              <a:buFont typeface="+mj-lt"/>
              <a:buAutoNum type="arabicPeriod"/>
            </a:pPr>
            <a:r>
              <a:rPr lang="fr-FR" dirty="0" smtClean="0"/>
              <a:t>Saisie</a:t>
            </a:r>
          </a:p>
          <a:p>
            <a:pPr lvl="1"/>
            <a:r>
              <a:rPr lang="fr-FR" dirty="0" smtClean="0"/>
              <a:t>Bilan CID 2016-2017 </a:t>
            </a:r>
          </a:p>
          <a:p>
            <a:pPr lvl="1"/>
            <a:r>
              <a:rPr lang="fr-FR" dirty="0" err="1" smtClean="0"/>
              <a:t>Auto-saisie</a:t>
            </a:r>
            <a:r>
              <a:rPr lang="fr-FR" dirty="0" smtClean="0"/>
              <a:t> </a:t>
            </a:r>
          </a:p>
          <a:p>
            <a:pPr lvl="1"/>
            <a:r>
              <a:rPr lang="fr-FR" dirty="0" smtClean="0"/>
              <a:t>Grands événements 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dirty="0" smtClean="0"/>
              <a:t>Partenariats </a:t>
            </a:r>
            <a:r>
              <a:rPr lang="fr-FR" dirty="0"/>
              <a:t>et collaborations</a:t>
            </a:r>
          </a:p>
          <a:p>
            <a:pPr lvl="1"/>
            <a:r>
              <a:rPr lang="fr-FR" dirty="0"/>
              <a:t>Festivals </a:t>
            </a:r>
          </a:p>
          <a:p>
            <a:pPr lvl="1"/>
            <a:r>
              <a:rPr lang="fr-FR" dirty="0"/>
              <a:t>Terre de festival 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/>
              <a:t>see</a:t>
            </a:r>
            <a:r>
              <a:rPr lang="fr-FR" dirty="0"/>
              <a:t> or not to </a:t>
            </a:r>
            <a:r>
              <a:rPr lang="fr-FR" dirty="0" err="1"/>
              <a:t>see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Open </a:t>
            </a:r>
            <a:r>
              <a:rPr lang="fr-FR" dirty="0"/>
              <a:t>Paca 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dirty="0"/>
              <a:t>Perspective d’amélioration et </a:t>
            </a:r>
            <a:r>
              <a:rPr lang="fr-FR" dirty="0" smtClean="0"/>
              <a:t>projets futurs</a:t>
            </a:r>
            <a:endParaRPr lang="fr-FR" dirty="0"/>
          </a:p>
          <a:p>
            <a:pPr lvl="1"/>
            <a:r>
              <a:rPr lang="fr-FR" dirty="0"/>
              <a:t>Répartition et suivi de la saisie </a:t>
            </a:r>
          </a:p>
          <a:p>
            <a:pPr lvl="1"/>
            <a:r>
              <a:rPr lang="fr-FR" dirty="0"/>
              <a:t>Travail collaboratif avec autres agences régionales</a:t>
            </a:r>
          </a:p>
          <a:p>
            <a:pPr lvl="1"/>
            <a:r>
              <a:rPr lang="fr-FR" dirty="0"/>
              <a:t>2017-2018 </a:t>
            </a: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21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Audience générale </a:t>
            </a:r>
            <a:r>
              <a:rPr lang="fr-FR" sz="800" dirty="0" smtClean="0"/>
              <a:t>(source </a:t>
            </a:r>
            <a:r>
              <a:rPr lang="fr-FR" sz="800" dirty="0" err="1" smtClean="0"/>
              <a:t>google</a:t>
            </a:r>
            <a:r>
              <a:rPr lang="fr-FR" sz="800" dirty="0" smtClean="0"/>
              <a:t> </a:t>
            </a:r>
            <a:r>
              <a:rPr lang="fr-FR" sz="800" dirty="0" err="1" smtClean="0"/>
              <a:t>analytics</a:t>
            </a:r>
            <a:r>
              <a:rPr lang="fr-FR" sz="800" dirty="0" smtClean="0"/>
              <a:t>)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Pages vues : </a:t>
            </a:r>
            <a:r>
              <a:rPr lang="fr-FR" sz="1600" dirty="0"/>
              <a:t>224 </a:t>
            </a:r>
            <a:r>
              <a:rPr lang="fr-FR" sz="1600" dirty="0" smtClean="0"/>
              <a:t>444 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Utilisateurs : 58 579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Moyenne par semaine : 4350 pages vues pour 1256 utilisateurs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Pages vue par visiteurs : 3,10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57</a:t>
            </a:r>
            <a:r>
              <a:rPr lang="fr-FR" sz="1600" dirty="0"/>
              <a:t>% des connexions depuis </a:t>
            </a:r>
            <a:r>
              <a:rPr lang="fr-FR" sz="1600" dirty="0" smtClean="0"/>
              <a:t>Paca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err="1" smtClean="0"/>
              <a:t>Adwords</a:t>
            </a:r>
            <a:r>
              <a:rPr lang="fr-FR" sz="1600" dirty="0" smtClean="0"/>
              <a:t>/pub Google sur Juillet 2016 et septembre 2016 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Comme il s ’agit de la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année, pas de comparaison possible mais belle 	progression sur la période 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1.Audience (du 01/07/16 au 30/06/17)</a:t>
            </a:r>
            <a:endParaRPr lang="fr-FR" dirty="0"/>
          </a:p>
        </p:txBody>
      </p:sp>
      <p:pic>
        <p:nvPicPr>
          <p:cNvPr id="7" name="Image 6" descr="Capture d’écran 2017-07-17 à 15.05.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4" y="4335423"/>
            <a:ext cx="6867557" cy="19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4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1900" b="1" dirty="0" smtClean="0"/>
              <a:t>Par catégories </a:t>
            </a:r>
            <a:r>
              <a:rPr lang="fr-FR" sz="1100" dirty="0"/>
              <a:t>(source </a:t>
            </a:r>
            <a:r>
              <a:rPr lang="fr-FR" sz="1100" dirty="0" err="1"/>
              <a:t>google</a:t>
            </a:r>
            <a:r>
              <a:rPr lang="fr-FR" sz="1100" dirty="0"/>
              <a:t> </a:t>
            </a:r>
            <a:r>
              <a:rPr lang="fr-FR" sz="1100" dirty="0" err="1"/>
              <a:t>analytics</a:t>
            </a:r>
            <a:r>
              <a:rPr lang="fr-FR" sz="1100" dirty="0" smtClean="0"/>
              <a:t>)</a:t>
            </a:r>
            <a:r>
              <a:rPr lang="fr-FR" sz="1900" b="1" dirty="0" smtClean="0"/>
              <a:t>	</a:t>
            </a:r>
          </a:p>
          <a:p>
            <a:pPr marL="0" indent="0">
              <a:buNone/>
            </a:pPr>
            <a:r>
              <a:rPr lang="fr-FR" sz="1600" dirty="0" smtClean="0"/>
              <a:t>Age moyen : 45 % des utilisateurs ont entre 25 et 44 ans 	</a:t>
            </a:r>
          </a:p>
          <a:p>
            <a:pPr marL="0" indent="0">
              <a:buNone/>
            </a:pPr>
            <a:r>
              <a:rPr lang="fr-FR" sz="1600" dirty="0" smtClean="0"/>
              <a:t>		    11 % ont entre 18 et 24 ans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	    10 % ont plus de 65 ans		     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Sexe : 65% des utilisateurs sont des utilisatrices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  35% sont donc des hommes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Géographique : La grande majorité de l’audience vient de France (92%)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		57% de connexion depuis PACA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                 22% </a:t>
            </a:r>
            <a:r>
              <a:rPr lang="fr-FR" sz="1600" dirty="0"/>
              <a:t>de connexion depuis </a:t>
            </a:r>
            <a:r>
              <a:rPr lang="fr-FR" sz="1600" dirty="0" smtClean="0"/>
              <a:t>Ile-de-France </a:t>
            </a:r>
          </a:p>
          <a:p>
            <a:pPr marL="0" indent="0">
              <a:buNone/>
            </a:pPr>
            <a:r>
              <a:rPr lang="fr-FR" sz="1600" dirty="0" smtClean="0"/>
              <a:t>			8,5% de connexion depuis les régions voisines (Occitanie et Auvergne-			 	Rhône-Alpes)</a:t>
            </a:r>
          </a:p>
          <a:p>
            <a:pPr marL="0" indent="0">
              <a:buNone/>
            </a:pPr>
            <a:r>
              <a:rPr lang="fr-FR" sz="1600" dirty="0" smtClean="0"/>
              <a:t> </a:t>
            </a:r>
          </a:p>
          <a:p>
            <a:r>
              <a:rPr lang="fr-FR" sz="1900" b="1" dirty="0" smtClean="0"/>
              <a:t>Réseaux </a:t>
            </a:r>
            <a:r>
              <a:rPr lang="fr-FR" sz="1900" b="1" dirty="0"/>
              <a:t>sociaux </a:t>
            </a:r>
          </a:p>
          <a:p>
            <a:pPr marL="0" indent="0">
              <a:buNone/>
            </a:pPr>
            <a:r>
              <a:rPr lang="fr-FR" sz="1600" dirty="0" smtClean="0"/>
              <a:t>Facebook &gt; 1092 fans (sans pub</a:t>
            </a:r>
            <a:r>
              <a:rPr lang="fr-FR" sz="1600" dirty="0"/>
              <a:t> </a:t>
            </a:r>
            <a:r>
              <a:rPr lang="fr-FR" sz="1600" dirty="0" smtClean="0"/>
              <a:t>mais avec une publication boostée) </a:t>
            </a:r>
          </a:p>
          <a:p>
            <a:pPr marL="0" indent="0">
              <a:buNone/>
            </a:pPr>
            <a:r>
              <a:rPr lang="fr-FR" sz="1600" dirty="0" err="1" smtClean="0"/>
              <a:t>Twitter</a:t>
            </a:r>
            <a:r>
              <a:rPr lang="fr-FR" sz="1600" dirty="0" smtClean="0"/>
              <a:t> &gt; 105 abonnées (relais des post FB et </a:t>
            </a:r>
            <a:r>
              <a:rPr lang="fr-FR" sz="1600" dirty="0" err="1" smtClean="0"/>
              <a:t>retweet</a:t>
            </a:r>
            <a:r>
              <a:rPr lang="fr-FR" sz="1600" dirty="0" smtClean="0"/>
              <a:t> des </a:t>
            </a:r>
            <a:r>
              <a:rPr lang="fr-FR" sz="1600" dirty="0" err="1" smtClean="0"/>
              <a:t>actuc</a:t>
            </a:r>
            <a:r>
              <a:rPr lang="fr-FR" sz="1600" dirty="0" smtClean="0"/>
              <a:t> SV paca)</a:t>
            </a:r>
          </a:p>
          <a:p>
            <a:pPr marL="0" indent="0">
              <a:buNone/>
            </a:pPr>
            <a:r>
              <a:rPr lang="fr-FR" dirty="0" smtClean="0"/>
              <a:t>  			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Audience (du 01/07/16 au 30/06/17)</a:t>
            </a:r>
          </a:p>
        </p:txBody>
      </p:sp>
    </p:spTree>
    <p:extLst>
      <p:ext uri="{BB962C8B-B14F-4D97-AF65-F5344CB8AC3E}">
        <p14:creationId xmlns:p14="http://schemas.microsoft.com/office/powerpoint/2010/main" val="282058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900" b="1" dirty="0" smtClean="0"/>
              <a:t>Saisie CID – RIC</a:t>
            </a:r>
          </a:p>
          <a:p>
            <a:pPr marL="0" indent="0">
              <a:buNone/>
            </a:pPr>
            <a:r>
              <a:rPr lang="fr-FR" sz="1600" dirty="0" smtClean="0"/>
              <a:t>Total événements saisie :  16 188 </a:t>
            </a:r>
          </a:p>
          <a:p>
            <a:pPr marL="0" indent="0">
              <a:buNone/>
            </a:pPr>
            <a:r>
              <a:rPr lang="fr-FR" sz="1600" dirty="0" smtClean="0"/>
              <a:t>Total par membre de l’équipe : Laurence &gt; </a:t>
            </a:r>
            <a:r>
              <a:rPr lang="fr-FR" sz="1600" dirty="0">
                <a:solidFill>
                  <a:srgbClr val="000000"/>
                </a:solidFill>
                <a:ea typeface="Arial"/>
              </a:rPr>
              <a:t>5359</a:t>
            </a:r>
            <a:r>
              <a:rPr lang="fr-FR" sz="1600" dirty="0" smtClean="0"/>
              <a:t>   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				        Jason &gt; </a:t>
            </a:r>
            <a:r>
              <a:rPr lang="fr-FR" sz="1600" dirty="0"/>
              <a:t>3967 </a:t>
            </a:r>
            <a:r>
              <a:rPr lang="fr-FR" sz="1600" dirty="0" smtClean="0"/>
              <a:t> 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				        Linda/ </a:t>
            </a:r>
            <a:r>
              <a:rPr lang="fr-FR" sz="1600" dirty="0" err="1" smtClean="0"/>
              <a:t>Danusia</a:t>
            </a:r>
            <a:r>
              <a:rPr lang="fr-FR" sz="1600" dirty="0" smtClean="0"/>
              <a:t>/Aurélie &gt; </a:t>
            </a:r>
            <a:r>
              <a:rPr lang="fr-FR" sz="1600" dirty="0"/>
              <a:t>3341 </a:t>
            </a:r>
            <a:r>
              <a:rPr lang="fr-FR" sz="1000" dirty="0" smtClean="0"/>
              <a:t>(pas de saisie du 01/09/16 au 31/12/16&gt; EAC)</a:t>
            </a:r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				        Thomas &gt; </a:t>
            </a:r>
            <a:r>
              <a:rPr lang="fr-FR" sz="1600" dirty="0"/>
              <a:t>2541 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					ARL &gt; </a:t>
            </a:r>
            <a:r>
              <a:rPr lang="fr-FR" sz="1600" dirty="0"/>
              <a:t>980 </a:t>
            </a:r>
            <a:endParaRPr lang="fr-FR" sz="1600" dirty="0" smtClean="0"/>
          </a:p>
          <a:p>
            <a:r>
              <a:rPr lang="fr-FR" sz="1900" b="1" dirty="0" err="1" smtClean="0"/>
              <a:t>Auto-Saisie</a:t>
            </a:r>
            <a:r>
              <a:rPr lang="fr-FR" sz="1900" b="1" dirty="0" smtClean="0"/>
              <a:t> </a:t>
            </a:r>
          </a:p>
          <a:p>
            <a:pPr marL="0" indent="0">
              <a:buNone/>
            </a:pPr>
            <a:r>
              <a:rPr lang="fr-FR" sz="1600" dirty="0" err="1" smtClean="0"/>
              <a:t>Logguée</a:t>
            </a:r>
            <a:r>
              <a:rPr lang="fr-FR" sz="1600" dirty="0" smtClean="0"/>
              <a:t> &gt; 223 activités inscrites pour 250 événements</a:t>
            </a:r>
          </a:p>
          <a:p>
            <a:pPr marL="0" indent="0">
              <a:buNone/>
            </a:pPr>
            <a:r>
              <a:rPr lang="fr-FR" sz="1600" dirty="0" smtClean="0"/>
              <a:t>Non </a:t>
            </a:r>
            <a:r>
              <a:rPr lang="fr-FR" sz="1600" dirty="0" err="1" smtClean="0"/>
              <a:t>logguée</a:t>
            </a:r>
            <a:r>
              <a:rPr lang="fr-FR" sz="1600" dirty="0" smtClean="0"/>
              <a:t> &gt; 736 événements proposés </a:t>
            </a:r>
          </a:p>
          <a:p>
            <a:pPr marL="0" indent="0">
              <a:buNone/>
            </a:pPr>
            <a:r>
              <a:rPr lang="fr-FR" sz="1600" dirty="0" smtClean="0"/>
              <a:t>Soit 6% des événements</a:t>
            </a:r>
          </a:p>
          <a:p>
            <a:pPr marL="0" indent="0">
              <a:buNone/>
            </a:pPr>
            <a:endParaRPr lang="fr-FR" sz="1600" dirty="0"/>
          </a:p>
          <a:p>
            <a:pPr marL="342900" lvl="1" indent="-342900"/>
            <a:r>
              <a:rPr lang="fr-FR" sz="1900" b="1" dirty="0"/>
              <a:t>Grands événements </a:t>
            </a:r>
          </a:p>
          <a:p>
            <a:pPr marL="0" lvl="1" indent="0">
              <a:buNone/>
            </a:pPr>
            <a:r>
              <a:rPr lang="fr-FR" sz="1600" dirty="0"/>
              <a:t>Journée du patrimoine </a:t>
            </a:r>
            <a:r>
              <a:rPr lang="fr-FR" sz="1600" dirty="0" smtClean="0"/>
              <a:t>2016 &gt; 838 évènements via OPEN AGENDA</a:t>
            </a:r>
          </a:p>
          <a:p>
            <a:pPr marL="0" lvl="1" indent="0">
              <a:buNone/>
            </a:pPr>
            <a:r>
              <a:rPr lang="fr-FR" sz="1600" dirty="0" smtClean="0"/>
              <a:t>FDM </a:t>
            </a:r>
            <a:r>
              <a:rPr lang="fr-FR" sz="1600" dirty="0"/>
              <a:t>2017 &gt; </a:t>
            </a:r>
            <a:r>
              <a:rPr lang="fr-FR" sz="1600" dirty="0" smtClean="0"/>
              <a:t>500 évènements via OPEN AGENDA  </a:t>
            </a:r>
          </a:p>
          <a:p>
            <a:pPr marL="0" lvl="1" indent="0">
              <a:buNone/>
            </a:pPr>
            <a:endParaRPr lang="fr-FR" sz="1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Saisie 2016-2017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58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b="1" dirty="0" smtClean="0"/>
              <a:t>Informatique : </a:t>
            </a:r>
          </a:p>
          <a:p>
            <a:pPr marL="0" indent="0">
              <a:buNone/>
            </a:pPr>
            <a:r>
              <a:rPr lang="fr-FR" sz="1800" b="1" dirty="0"/>
              <a:t>	</a:t>
            </a:r>
            <a:r>
              <a:rPr lang="fr-FR" sz="1800" dirty="0" smtClean="0"/>
              <a:t>- Newsletters </a:t>
            </a:r>
            <a:endParaRPr lang="fr-FR" sz="1600" dirty="0" smtClean="0"/>
          </a:p>
          <a:p>
            <a:pPr marL="0" lvl="1" indent="0">
              <a:buNone/>
            </a:pPr>
            <a:r>
              <a:rPr lang="fr-FR" dirty="0" smtClean="0"/>
              <a:t>	- Nouvelle page d’accueil</a:t>
            </a:r>
            <a:endParaRPr lang="fr-FR" sz="1600" dirty="0" smtClean="0"/>
          </a:p>
          <a:p>
            <a:pPr marL="0" indent="0">
              <a:buNone/>
            </a:pPr>
            <a:r>
              <a:rPr lang="fr-FR" sz="1800" dirty="0" smtClean="0"/>
              <a:t>	- Page spéciale festivals</a:t>
            </a:r>
          </a:p>
          <a:p>
            <a:pPr marL="0" indent="0">
              <a:buNone/>
            </a:pPr>
            <a:r>
              <a:rPr lang="fr-FR" sz="1800" dirty="0" smtClean="0"/>
              <a:t>	- API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- Site en marque blanche 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- Ajout de base de données événements externes</a:t>
            </a:r>
          </a:p>
          <a:p>
            <a:pPr marL="0" indent="0">
              <a:buNone/>
            </a:pPr>
            <a:endParaRPr lang="fr-FR" sz="1800" b="1" dirty="0" smtClean="0"/>
          </a:p>
          <a:p>
            <a:r>
              <a:rPr lang="fr-FR" sz="1800" b="1" dirty="0" smtClean="0"/>
              <a:t>RIC : </a:t>
            </a:r>
            <a:r>
              <a:rPr lang="fr-FR" sz="1800" dirty="0" smtClean="0"/>
              <a:t>Export amélioré, ouverture de la base, divers aménagements demandé par l’équipe informatique</a:t>
            </a:r>
          </a:p>
          <a:p>
            <a:endParaRPr lang="fr-FR" sz="1800" b="1" dirty="0" smtClean="0"/>
          </a:p>
          <a:p>
            <a:r>
              <a:rPr lang="fr-FR" sz="1800" b="1" dirty="0" smtClean="0"/>
              <a:t>Communication : </a:t>
            </a:r>
            <a:r>
              <a:rPr lang="fr-FR" sz="1800" dirty="0" smtClean="0"/>
              <a:t>réalisation des pages </a:t>
            </a:r>
            <a:r>
              <a:rPr lang="fr-FR" sz="1800" dirty="0" err="1" smtClean="0"/>
              <a:t>Culturo</a:t>
            </a:r>
            <a:r>
              <a:rPr lang="fr-FR" sz="1800" dirty="0" smtClean="0"/>
              <a:t> pour TF, budget communication générale</a:t>
            </a:r>
            <a:endParaRPr lang="fr-FR" sz="1600" dirty="0" smtClean="0"/>
          </a:p>
          <a:p>
            <a:endParaRPr lang="fr-FR" sz="18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Réalisation 2016-2017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46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1800" b="1" dirty="0" smtClean="0"/>
              <a:t>Les Festivals </a:t>
            </a:r>
          </a:p>
          <a:p>
            <a:pPr marL="0" indent="0">
              <a:buNone/>
            </a:pPr>
            <a:r>
              <a:rPr lang="fr-FR" sz="1600" dirty="0" err="1" smtClean="0"/>
              <a:t>Marsatac</a:t>
            </a:r>
            <a:r>
              <a:rPr lang="fr-FR" sz="1600" dirty="0" smtClean="0"/>
              <a:t> / Jazz sur la Ville / </a:t>
            </a:r>
            <a:r>
              <a:rPr lang="fr-FR" sz="1600" dirty="0" err="1" smtClean="0"/>
              <a:t>Actoral</a:t>
            </a:r>
            <a:r>
              <a:rPr lang="fr-FR" sz="1600" dirty="0" smtClean="0"/>
              <a:t> / </a:t>
            </a:r>
            <a:r>
              <a:rPr lang="fr-FR" sz="1600" dirty="0" err="1" smtClean="0"/>
              <a:t>Cooksound</a:t>
            </a:r>
            <a:r>
              <a:rPr lang="fr-FR" sz="1600" dirty="0" smtClean="0"/>
              <a:t> / Fiesta des </a:t>
            </a:r>
            <a:r>
              <a:rPr lang="fr-FR" sz="1600" dirty="0" err="1" smtClean="0"/>
              <a:t>Suds</a:t>
            </a:r>
            <a:r>
              <a:rPr lang="fr-FR" sz="1600" dirty="0" smtClean="0"/>
              <a:t> / Global Local (</a:t>
            </a:r>
            <a:r>
              <a:rPr lang="fr-FR" sz="1600" dirty="0" err="1" smtClean="0"/>
              <a:t>Meson</a:t>
            </a:r>
            <a:r>
              <a:rPr lang="fr-FR" sz="1600" dirty="0" smtClean="0"/>
              <a:t>) / </a:t>
            </a:r>
            <a:r>
              <a:rPr lang="fr-FR" sz="1600" dirty="0" err="1" smtClean="0"/>
              <a:t>We</a:t>
            </a:r>
            <a:r>
              <a:rPr lang="fr-FR" sz="1600" dirty="0" smtClean="0"/>
              <a:t> Art / MMX Festival  / </a:t>
            </a:r>
            <a:r>
              <a:rPr lang="fr-FR" sz="1600" dirty="0" err="1" smtClean="0"/>
              <a:t>Caravanserail</a:t>
            </a:r>
            <a:r>
              <a:rPr lang="fr-FR" sz="1600" dirty="0" smtClean="0"/>
              <a:t> /  Babel Med / Avec Le Temps / Edition festival  </a:t>
            </a:r>
          </a:p>
          <a:p>
            <a:pPr marL="0" indent="0">
              <a:buNone/>
            </a:pPr>
            <a:endParaRPr lang="fr-FR" sz="1600" dirty="0" smtClean="0"/>
          </a:p>
          <a:p>
            <a:pPr marL="342900" lvl="1" indent="-342900"/>
            <a:r>
              <a:rPr lang="fr-FR" b="1" dirty="0"/>
              <a:t>Open Paca </a:t>
            </a:r>
            <a:endParaRPr lang="fr-FR" b="1" dirty="0" smtClean="0"/>
          </a:p>
          <a:p>
            <a:pPr marL="0" lvl="1" indent="0">
              <a:buNone/>
            </a:pPr>
            <a:r>
              <a:rPr lang="fr-FR" sz="1600" dirty="0" err="1" smtClean="0"/>
              <a:t>Culturo</a:t>
            </a:r>
            <a:r>
              <a:rPr lang="fr-FR" sz="1600" dirty="0" smtClean="0"/>
              <a:t> est partie prenante du projet open data / Smart Région. A ce titre, nous a avons répondu à un appel a projet pour mettre en place une API. Il a été reçu favorablement par la région. </a:t>
            </a:r>
          </a:p>
          <a:p>
            <a:pPr marL="0" lvl="1" indent="0">
              <a:buNone/>
            </a:pPr>
            <a:endParaRPr lang="fr-FR" sz="1600" dirty="0" smtClean="0"/>
          </a:p>
          <a:p>
            <a:r>
              <a:rPr lang="fr-FR" sz="1800" b="1" dirty="0" smtClean="0"/>
              <a:t>Terre de Festivals </a:t>
            </a:r>
          </a:p>
          <a:p>
            <a:pPr marL="0" indent="0">
              <a:buNone/>
            </a:pPr>
            <a:r>
              <a:rPr lang="fr-FR" sz="1600" dirty="0" smtClean="0"/>
              <a:t>La régie culturelle régional et </a:t>
            </a:r>
            <a:r>
              <a:rPr lang="fr-FR" sz="1600" dirty="0" err="1" smtClean="0"/>
              <a:t>Culturo</a:t>
            </a:r>
            <a:r>
              <a:rPr lang="fr-FR" sz="1600" dirty="0" smtClean="0"/>
              <a:t> se sont associés pour la parution du guide papier Terre de Festival (Communication commune/ suivi des programmations des festivals)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800" b="1" dirty="0" smtClean="0"/>
              <a:t>To </a:t>
            </a:r>
            <a:r>
              <a:rPr lang="fr-FR" sz="1800" b="1" dirty="0" err="1" smtClean="0"/>
              <a:t>see</a:t>
            </a:r>
            <a:r>
              <a:rPr lang="fr-FR" sz="1800" b="1" dirty="0" smtClean="0"/>
              <a:t> or not to </a:t>
            </a:r>
            <a:r>
              <a:rPr lang="fr-FR" sz="1800" b="1" dirty="0" err="1" smtClean="0"/>
              <a:t>see</a:t>
            </a:r>
            <a:endParaRPr lang="fr-FR" sz="1800" b="1" dirty="0" smtClean="0"/>
          </a:p>
          <a:p>
            <a:pPr marL="0" indent="0">
              <a:buNone/>
            </a:pPr>
            <a:r>
              <a:rPr lang="fr-FR" sz="1600" dirty="0" smtClean="0"/>
              <a:t>A titre d’expérimentation, l’Arcade a fourni à l’application mobile to </a:t>
            </a:r>
            <a:r>
              <a:rPr lang="fr-FR" sz="1600" dirty="0" err="1" smtClean="0"/>
              <a:t>see</a:t>
            </a:r>
            <a:r>
              <a:rPr lang="fr-FR" sz="1600" dirty="0" smtClean="0"/>
              <a:t> or not to </a:t>
            </a:r>
            <a:r>
              <a:rPr lang="fr-FR" sz="1600" dirty="0" err="1" smtClean="0"/>
              <a:t>see</a:t>
            </a:r>
            <a:r>
              <a:rPr lang="fr-FR" sz="1600" dirty="0" smtClean="0"/>
              <a:t>, les données des évènements culturels de juin à septembre 2017 dans le </a:t>
            </a:r>
            <a:r>
              <a:rPr lang="fr-FR" sz="1600" dirty="0" err="1" smtClean="0"/>
              <a:t>vaucluse</a:t>
            </a:r>
            <a:r>
              <a:rPr lang="fr-FR" sz="1600" dirty="0" smtClean="0"/>
              <a:t> et les </a:t>
            </a:r>
            <a:r>
              <a:rPr lang="fr-FR" sz="1600" dirty="0" err="1" smtClean="0"/>
              <a:t>bouhes</a:t>
            </a:r>
            <a:r>
              <a:rPr lang="fr-FR" sz="1600" dirty="0" smtClean="0"/>
              <a:t> du </a:t>
            </a:r>
            <a:r>
              <a:rPr lang="fr-FR" sz="1600" dirty="0" err="1" smtClean="0"/>
              <a:t>rhone</a:t>
            </a:r>
            <a:endParaRPr lang="fr-FR" sz="1700" dirty="0" smtClean="0"/>
          </a:p>
          <a:p>
            <a:pPr marL="0" indent="0">
              <a:buNone/>
            </a:pPr>
            <a:endParaRPr lang="fr-FR" sz="18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Partenariats et </a:t>
            </a:r>
            <a:r>
              <a:rPr lang="fr-FR" dirty="0" smtClean="0"/>
              <a:t>coopérations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58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fr-FR" sz="1800" b="1" dirty="0" smtClean="0"/>
              <a:t> </a:t>
            </a:r>
            <a:r>
              <a:rPr lang="fr-FR" b="1" dirty="0"/>
              <a:t>Répartition et suivi de la saisie </a:t>
            </a:r>
          </a:p>
          <a:p>
            <a:pPr marL="0" indent="0">
              <a:buNone/>
            </a:pPr>
            <a:r>
              <a:rPr lang="fr-FR" sz="1600" dirty="0" smtClean="0"/>
              <a:t>Mise en place d’une répartition géographique et d’un suivi hebdomadaire de la saisie des événements sur le RIC. Suivi des fichiers évènements (festivals/saisons) via </a:t>
            </a:r>
            <a:r>
              <a:rPr lang="fr-FR" sz="1600" dirty="0" err="1" smtClean="0"/>
              <a:t>google</a:t>
            </a:r>
            <a:r>
              <a:rPr lang="fr-FR" sz="1600" dirty="0" smtClean="0"/>
              <a:t> drive. Cela permettra d’avoir une base de données propre et exhaustive indispensable dans la mise en œuvre de l’ouverture des données. </a:t>
            </a:r>
          </a:p>
          <a:p>
            <a:pPr marL="0" indent="0">
              <a:buNone/>
            </a:pPr>
            <a:endParaRPr lang="fr-FR" sz="1600" dirty="0" smtClean="0"/>
          </a:p>
          <a:p>
            <a:pPr marL="342900" lvl="1" indent="-342900"/>
            <a:r>
              <a:rPr lang="fr-FR" b="1" dirty="0" smtClean="0"/>
              <a:t>Travail </a:t>
            </a:r>
            <a:r>
              <a:rPr lang="fr-FR" b="1" dirty="0"/>
              <a:t>collaboratif avec autres agences </a:t>
            </a:r>
            <a:r>
              <a:rPr lang="fr-FR" b="1" dirty="0" smtClean="0"/>
              <a:t>régionales</a:t>
            </a:r>
          </a:p>
          <a:p>
            <a:pPr marL="0" lvl="1" indent="0">
              <a:buNone/>
            </a:pPr>
            <a:r>
              <a:rPr lang="fr-FR" sz="1600" dirty="0" smtClean="0"/>
              <a:t>Régie Culturelle : Amélioration/ automatisation du transfert des données sur les festivals </a:t>
            </a:r>
          </a:p>
          <a:p>
            <a:pPr marL="0" lvl="1" indent="0">
              <a:buNone/>
            </a:pPr>
            <a:r>
              <a:rPr lang="fr-FR" sz="1600" dirty="0" smtClean="0"/>
              <a:t>Open data : relance des agences contactées en amont du projet (AGCCPF / Marseille expos, </a:t>
            </a:r>
            <a:r>
              <a:rPr lang="fr-FR" sz="1600" dirty="0" err="1" smtClean="0"/>
              <a:t>Botox</a:t>
            </a:r>
            <a:r>
              <a:rPr lang="fr-FR" sz="1600" dirty="0" smtClean="0"/>
              <a:t> Nice) </a:t>
            </a:r>
          </a:p>
          <a:p>
            <a:pPr marL="0" lvl="1" indent="0">
              <a:buNone/>
            </a:pPr>
            <a:endParaRPr lang="fr-FR" sz="1600" b="1" dirty="0" smtClean="0"/>
          </a:p>
          <a:p>
            <a:r>
              <a:rPr lang="fr-FR" sz="1800" b="1" dirty="0" smtClean="0"/>
              <a:t>Projets 2017-2018</a:t>
            </a:r>
          </a:p>
          <a:p>
            <a:pPr marL="0" indent="0">
              <a:buNone/>
            </a:pPr>
            <a:r>
              <a:rPr lang="fr-FR" sz="1600" dirty="0" smtClean="0"/>
              <a:t>Application Mobile </a:t>
            </a:r>
            <a:r>
              <a:rPr lang="fr-FR" sz="1600" dirty="0" err="1" smtClean="0"/>
              <a:t>Culturo</a:t>
            </a:r>
            <a:r>
              <a:rPr lang="fr-FR" sz="1600" dirty="0" smtClean="0"/>
              <a:t> / API - Ouverture des données événements / Amélioration du référencement naturel / E-</a:t>
            </a:r>
            <a:r>
              <a:rPr lang="fr-FR" sz="1600" dirty="0" err="1" smtClean="0"/>
              <a:t>pass</a:t>
            </a:r>
            <a:r>
              <a:rPr lang="fr-FR" sz="1600" dirty="0" smtClean="0"/>
              <a:t> jeune / </a:t>
            </a:r>
            <a:r>
              <a:rPr lang="fr-FR" sz="1600" dirty="0" err="1" smtClean="0"/>
              <a:t>Apidae</a:t>
            </a:r>
            <a:r>
              <a:rPr lang="fr-FR" sz="1600" dirty="0" smtClean="0"/>
              <a:t> / Relance </a:t>
            </a:r>
            <a:r>
              <a:rPr lang="fr-FR" sz="1600" dirty="0" err="1" smtClean="0"/>
              <a:t>auto-saisie</a:t>
            </a:r>
            <a:r>
              <a:rPr lang="fr-FR" sz="1600" dirty="0" smtClean="0"/>
              <a:t> </a:t>
            </a:r>
            <a:r>
              <a:rPr lang="fr-FR" sz="1600" smtClean="0"/>
              <a:t>et newsletter </a:t>
            </a:r>
            <a:r>
              <a:rPr lang="fr-FR" sz="1600" dirty="0" smtClean="0"/>
              <a:t>/ Moteur recherche interne </a:t>
            </a:r>
          </a:p>
          <a:p>
            <a:endParaRPr lang="fr-FR" sz="1800" b="1" dirty="0" smtClean="0"/>
          </a:p>
          <a:p>
            <a:pPr marL="0" indent="0">
              <a:buNone/>
            </a:pPr>
            <a:endParaRPr lang="fr-FR" sz="16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/>
            <a:r>
              <a:rPr lang="fr-FR" dirty="0"/>
              <a:t>Perspective d’amélioration et projets futurs</a:t>
            </a:r>
          </a:p>
        </p:txBody>
      </p:sp>
    </p:spTree>
    <p:extLst>
      <p:ext uri="{BB962C8B-B14F-4D97-AF65-F5344CB8AC3E}">
        <p14:creationId xmlns:p14="http://schemas.microsoft.com/office/powerpoint/2010/main" val="139414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600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21/10/16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Culturo</a:t>
            </a:r>
            <a:r>
              <a:rPr lang="fr-FR" dirty="0" smtClean="0"/>
              <a:t>- bilan 2016 - 2017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8F14-73C9-1D43-82EC-36ED18BB6E3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/>
            <a:r>
              <a:rPr lang="fr-FR" dirty="0" smtClean="0"/>
              <a:t>Audience par semain</a:t>
            </a:r>
            <a:r>
              <a:rPr lang="fr-FR" dirty="0" smtClean="0"/>
              <a:t>e 2016/2017</a:t>
            </a:r>
            <a:endParaRPr lang="fr-FR" dirty="0"/>
          </a:p>
        </p:txBody>
      </p:sp>
      <p:pic>
        <p:nvPicPr>
          <p:cNvPr id="7" name="Image 6" descr="Capture d’écran 2017-09-15 à 11.31.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1193800"/>
            <a:ext cx="4762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523</Words>
  <Application>Microsoft Macintosh PowerPoint</Application>
  <PresentationFormat>Présentation à l'écran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BILAN CULTURO 2016-17</vt:lpstr>
      <vt:lpstr> SOMMAIRE</vt:lpstr>
      <vt:lpstr>1.Audience (du 01/07/16 au 30/06/17)</vt:lpstr>
      <vt:lpstr>Audience (du 01/07/16 au 30/06/17)</vt:lpstr>
      <vt:lpstr>Saisie 2016-2017</vt:lpstr>
      <vt:lpstr>Réalisation 2016-2017</vt:lpstr>
      <vt:lpstr>Partenariats et coopérations </vt:lpstr>
      <vt:lpstr>Perspective d’amélioration et projets futurs</vt:lpstr>
      <vt:lpstr>Audience par semaine 2016/2017</vt:lpstr>
      <vt:lpstr>Audience par semaine 2016/2017</vt:lpstr>
    </vt:vector>
  </TitlesOfParts>
  <Company>Arcade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 Réseau Information Culture </dc:title>
  <dc:creator>jlb</dc:creator>
  <cp:lastModifiedBy>agenda-web Tom </cp:lastModifiedBy>
  <cp:revision>185</cp:revision>
  <dcterms:created xsi:type="dcterms:W3CDTF">2015-04-20T13:07:50Z</dcterms:created>
  <dcterms:modified xsi:type="dcterms:W3CDTF">2017-09-15T09:33:16Z</dcterms:modified>
</cp:coreProperties>
</file>